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media-kit/logos/png/01_primary-color-on-light_2048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02920"/>
            <a:ext cx="1828800" cy="448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029200" y="502920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FACT SHEET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5029200" y="758952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9AA5A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MEDIA &amp; PRESS · V1.0 · 2026</a:t>
            </a:r>
            <a:endParaRPr lang="en-US" sz="850" dirty="0"/>
          </a:p>
        </p:txBody>
      </p:sp>
      <p:sp>
        <p:nvSpPr>
          <p:cNvPr id="5" name="Shape 2"/>
          <p:cNvSpPr/>
          <p:nvPr/>
        </p:nvSpPr>
        <p:spPr>
          <a:xfrm>
            <a:off x="640080" y="1234440"/>
            <a:ext cx="6492240" cy="18288"/>
          </a:xfrm>
          <a:prstGeom prst="rect">
            <a:avLst/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0080" y="141732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WE DO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40080" y="1645920"/>
            <a:ext cx="6492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consulting, priced on outcomes — not effort.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640080" y="2651760"/>
            <a:ext cx="6492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single-page reference for journalists, analysts, and partners.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40080" y="306324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COMPANY AT A GLANCE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640080" y="3319272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40080" y="3429000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Name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40080" y="361188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8thElement (one word, lowercase th)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40080" y="381304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Headquarters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40080" y="3995928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Hyderabad, India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640080" y="4197096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Sector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40080" y="4379976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&amp; data consulting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40080" y="4581144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Model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640080" y="4764024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Outcome-priced engagements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931920" y="342900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Framework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3931920" y="3611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AIM — Assess · Implement · Mature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3931920" y="3813048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Flagship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3931920" y="3995928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Ops4AI — operating muscle for scaled AI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3931920" y="4197096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Certifications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3931920" y="4379976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ISO/IEC 42001 Lead Auditor (in progress)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3931920" y="4581144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Website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3931920" y="4764024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8thelement.ai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640080" y="493776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AIM FRAMEWORK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640080" y="5193792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640080" y="5303520"/>
            <a:ext cx="2103120" cy="868680"/>
          </a:xfrm>
          <a:prstGeom prst="roundRect">
            <a:avLst>
              <a:gd name="adj" fmla="val 5263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77240" y="536752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4874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</a:t>
            </a:r>
            <a:pPr indent="0" marL="0">
              <a:buNone/>
            </a:pPr>
            <a:r>
              <a:rPr lang="en-US" sz="11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Assess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777240" y="56418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55555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Map where AI can genuinely move the needle for the business, sized by defensible impact and delivery risk.</a:t>
            </a:r>
            <a:endParaRPr lang="en-US" sz="850" dirty="0"/>
          </a:p>
        </p:txBody>
      </p:sp>
      <p:sp>
        <p:nvSpPr>
          <p:cNvPr id="32" name="Shape 29"/>
          <p:cNvSpPr/>
          <p:nvPr/>
        </p:nvSpPr>
        <p:spPr>
          <a:xfrm>
            <a:off x="2834640" y="5303520"/>
            <a:ext cx="2103120" cy="868680"/>
          </a:xfrm>
          <a:prstGeom prst="roundRect">
            <a:avLst>
              <a:gd name="adj" fmla="val 5263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2971800" y="536752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4874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</a:t>
            </a:r>
            <a:pPr indent="0" marL="0">
              <a:buNone/>
            </a:pPr>
            <a:r>
              <a:rPr lang="en-US" sz="11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Implement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2971800" y="56418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55555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Ship working solutions with a bias toward speed and defensibility. No pilots for the sake of pilots.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5029200" y="5303520"/>
            <a:ext cx="2103120" cy="868680"/>
          </a:xfrm>
          <a:prstGeom prst="roundRect">
            <a:avLst>
              <a:gd name="adj" fmla="val 5263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5166360" y="536752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4874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 </a:t>
            </a:r>
            <a:pPr indent="0" marL="0">
              <a:buNone/>
            </a:pPr>
            <a:r>
              <a:rPr lang="en-US" sz="11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Mature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5166360" y="56418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55555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Build the operating muscle — Ops4AI — that lets clients own, run, and scale what we've built together.</a:t>
            </a:r>
            <a:endParaRPr lang="en-US" sz="850" dirty="0"/>
          </a:p>
        </p:txBody>
      </p:sp>
      <p:sp>
        <p:nvSpPr>
          <p:cNvPr id="38" name="Text 35"/>
          <p:cNvSpPr/>
          <p:nvPr/>
        </p:nvSpPr>
        <p:spPr>
          <a:xfrm>
            <a:off x="640080" y="635508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WHY WE'RE DIFFERENT</a:t>
            </a:r>
            <a:endParaRPr lang="en-US" sz="850" dirty="0"/>
          </a:p>
        </p:txBody>
      </p:sp>
      <p:sp>
        <p:nvSpPr>
          <p:cNvPr id="39" name="Shape 36"/>
          <p:cNvSpPr/>
          <p:nvPr/>
        </p:nvSpPr>
        <p:spPr>
          <a:xfrm>
            <a:off x="640080" y="6611112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640080" y="6720840"/>
            <a:ext cx="2103120" cy="822960"/>
          </a:xfrm>
          <a:prstGeom prst="roundRect">
            <a:avLst>
              <a:gd name="adj" fmla="val 5556"/>
            </a:avLst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777240" y="6766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100%</a:t>
            </a:r>
            <a:endParaRPr lang="en-US" sz="2400" dirty="0"/>
          </a:p>
        </p:txBody>
      </p:sp>
      <p:sp>
        <p:nvSpPr>
          <p:cNvPr id="42" name="Text 39"/>
          <p:cNvSpPr/>
          <p:nvPr/>
        </p:nvSpPr>
        <p:spPr>
          <a:xfrm>
            <a:off x="777240" y="715060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OUTCOME-PRICED</a:t>
            </a:r>
            <a:endParaRPr lang="en-US" sz="7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ENGAGEMENTS</a:t>
            </a:r>
            <a:endParaRPr lang="en-US" sz="750" dirty="0"/>
          </a:p>
        </p:txBody>
      </p:sp>
      <p:sp>
        <p:nvSpPr>
          <p:cNvPr id="43" name="Shape 40"/>
          <p:cNvSpPr/>
          <p:nvPr/>
        </p:nvSpPr>
        <p:spPr>
          <a:xfrm>
            <a:off x="2834640" y="6720840"/>
            <a:ext cx="2103120" cy="822960"/>
          </a:xfrm>
          <a:prstGeom prst="roundRect">
            <a:avLst>
              <a:gd name="adj" fmla="val 5556"/>
            </a:avLst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2971800" y="6766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</a:t>
            </a:r>
            <a:endParaRPr lang="en-US" sz="2400" dirty="0"/>
          </a:p>
        </p:txBody>
      </p:sp>
      <p:sp>
        <p:nvSpPr>
          <p:cNvPr id="45" name="Text 42"/>
          <p:cNvSpPr/>
          <p:nvPr/>
        </p:nvSpPr>
        <p:spPr>
          <a:xfrm>
            <a:off x="2971800" y="715060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TIME-AND-MATERIALS</a:t>
            </a:r>
            <a:endParaRPr lang="en-US" sz="7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CONTRACTS</a:t>
            </a:r>
            <a:endParaRPr lang="en-US" sz="750" dirty="0"/>
          </a:p>
        </p:txBody>
      </p:sp>
      <p:sp>
        <p:nvSpPr>
          <p:cNvPr id="46" name="Shape 43"/>
          <p:cNvSpPr/>
          <p:nvPr/>
        </p:nvSpPr>
        <p:spPr>
          <a:xfrm>
            <a:off x="5029200" y="6720840"/>
            <a:ext cx="2103120" cy="822960"/>
          </a:xfrm>
          <a:prstGeom prst="roundRect">
            <a:avLst>
              <a:gd name="adj" fmla="val 5556"/>
            </a:avLst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5166360" y="6766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1st</a:t>
            </a:r>
            <a:endParaRPr lang="en-US" sz="2400" dirty="0"/>
          </a:p>
        </p:txBody>
      </p:sp>
      <p:sp>
        <p:nvSpPr>
          <p:cNvPr id="48" name="Text 45"/>
          <p:cNvSpPr/>
          <p:nvPr/>
        </p:nvSpPr>
        <p:spPr>
          <a:xfrm>
            <a:off x="5166360" y="715060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BOUTIQUE FIRM TO</a:t>
            </a:r>
            <a:endParaRPr lang="en-US" sz="7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4E9C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STANDARDISE ON OPS4AI</a:t>
            </a:r>
            <a:endParaRPr lang="en-US" sz="750" dirty="0"/>
          </a:p>
        </p:txBody>
      </p:sp>
      <p:sp>
        <p:nvSpPr>
          <p:cNvPr id="49" name="Text 46"/>
          <p:cNvSpPr/>
          <p:nvPr/>
        </p:nvSpPr>
        <p:spPr>
          <a:xfrm>
            <a:off x="640080" y="772668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WE SELL</a:t>
            </a:r>
            <a:endParaRPr lang="en-US" sz="850" dirty="0"/>
          </a:p>
        </p:txBody>
      </p:sp>
      <p:sp>
        <p:nvSpPr>
          <p:cNvPr id="50" name="Shape 47"/>
          <p:cNvSpPr/>
          <p:nvPr/>
        </p:nvSpPr>
        <p:spPr>
          <a:xfrm>
            <a:off x="640080" y="7982712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51" name="Text 48"/>
          <p:cNvSpPr/>
          <p:nvPr/>
        </p:nvSpPr>
        <p:spPr>
          <a:xfrm>
            <a:off x="640080" y="804672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Assessments</a:t>
            </a:r>
            <a:endParaRPr lang="en-US" sz="950" dirty="0"/>
          </a:p>
        </p:txBody>
      </p:sp>
      <p:sp>
        <p:nvSpPr>
          <p:cNvPr id="52" name="Text 49"/>
          <p:cNvSpPr/>
          <p:nvPr/>
        </p:nvSpPr>
        <p:spPr>
          <a:xfrm>
            <a:off x="2194560" y="804672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Rapid diagnostic that surfaces defensible AI opportunities ranked by impact and delivery risk.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640080" y="836676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Solution Delivery</a:t>
            </a:r>
            <a:endParaRPr lang="en-US" sz="950" dirty="0"/>
          </a:p>
        </p:txBody>
      </p:sp>
      <p:sp>
        <p:nvSpPr>
          <p:cNvPr id="54" name="Text 51"/>
          <p:cNvSpPr/>
          <p:nvPr/>
        </p:nvSpPr>
        <p:spPr>
          <a:xfrm>
            <a:off x="2194560" y="836676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Implementation of prioritised AI solutions with benchmarked outcomes as the pricing anchor.</a:t>
            </a:r>
            <a:endParaRPr lang="en-US" sz="950" dirty="0"/>
          </a:p>
        </p:txBody>
      </p:sp>
      <p:sp>
        <p:nvSpPr>
          <p:cNvPr id="55" name="Text 52"/>
          <p:cNvSpPr/>
          <p:nvPr/>
        </p:nvSpPr>
        <p:spPr>
          <a:xfrm>
            <a:off x="640080" y="868680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Ops4AI</a:t>
            </a:r>
            <a:endParaRPr lang="en-US" sz="950" dirty="0"/>
          </a:p>
        </p:txBody>
      </p:sp>
      <p:sp>
        <p:nvSpPr>
          <p:cNvPr id="56" name="Text 53"/>
          <p:cNvSpPr/>
          <p:nvPr/>
        </p:nvSpPr>
        <p:spPr>
          <a:xfrm>
            <a:off x="2194560" y="868680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operating layer — governance, monitoring, model ops, and team enablement — that lets AI scale without the wheels coming off.</a:t>
            </a:r>
            <a:endParaRPr lang="en-US" sz="950" dirty="0"/>
          </a:p>
        </p:txBody>
      </p:sp>
      <p:sp>
        <p:nvSpPr>
          <p:cNvPr id="57" name="Text 54"/>
          <p:cNvSpPr/>
          <p:nvPr/>
        </p:nvSpPr>
        <p:spPr>
          <a:xfrm>
            <a:off x="640080" y="900684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Advisory retainers</a:t>
            </a:r>
            <a:endParaRPr lang="en-US" sz="950" dirty="0"/>
          </a:p>
        </p:txBody>
      </p:sp>
      <p:sp>
        <p:nvSpPr>
          <p:cNvPr id="58" name="Text 55"/>
          <p:cNvSpPr/>
          <p:nvPr/>
        </p:nvSpPr>
        <p:spPr>
          <a:xfrm>
            <a:off x="2194560" y="90068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Fractional AI leadership for organisations building AI capability without a full-time CDAO.</a:t>
            </a:r>
            <a:endParaRPr lang="en-US" sz="950" dirty="0"/>
          </a:p>
        </p:txBody>
      </p:sp>
      <p:sp>
        <p:nvSpPr>
          <p:cNvPr id="59" name="Text 56"/>
          <p:cNvSpPr/>
          <p:nvPr/>
        </p:nvSpPr>
        <p:spPr>
          <a:xfrm>
            <a:off x="640080" y="937260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PRESS CONTACT</a:t>
            </a:r>
            <a:endParaRPr lang="en-US" sz="850" dirty="0"/>
          </a:p>
        </p:txBody>
      </p:sp>
      <p:sp>
        <p:nvSpPr>
          <p:cNvPr id="60" name="Shape 57"/>
          <p:cNvSpPr/>
          <p:nvPr/>
        </p:nvSpPr>
        <p:spPr>
          <a:xfrm>
            <a:off x="640080" y="9628632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61" name="Text 58"/>
          <p:cNvSpPr/>
          <p:nvPr/>
        </p:nvSpPr>
        <p:spPr>
          <a:xfrm>
            <a:off x="640080" y="9646920"/>
            <a:ext cx="64922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Press &amp; media  </a:t>
            </a:r>
            <a:pPr indent="0" marL="0">
              <a:buNone/>
            </a:pPr>
            <a:r>
              <a:rPr lang="en-US" sz="8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press@8thelement.ai     </a:t>
            </a:r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Web  </a:t>
            </a:r>
            <a:pPr indent="0" marL="0">
              <a:buNone/>
            </a:pPr>
            <a:r>
              <a:rPr lang="en-US" sz="8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8thelement.ai
</a:t>
            </a:r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Partnerships  </a:t>
            </a:r>
            <a:pPr indent="0" marL="0">
              <a:buNone/>
            </a:pPr>
            <a:r>
              <a:rPr lang="en-US" sz="8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partners@8thelement.ai    </a:t>
            </a:r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LinkedIn  </a:t>
            </a:r>
            <a:pPr indent="0" marL="0">
              <a:buNone/>
            </a:pPr>
            <a:r>
              <a:rPr lang="en-US" sz="8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linkedin.com/company/8thelement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8thElement — Fact Sheet</dc:title>
  <dc:subject>PptxGenJS Presentation</dc:subject>
  <dc:creator>8thElement</dc:creator>
  <cp:lastModifiedBy>8thElement</cp:lastModifiedBy>
  <cp:revision>1</cp:revision>
  <dcterms:created xsi:type="dcterms:W3CDTF">2026-07-06T15:45:59Z</dcterms:created>
  <dcterms:modified xsi:type="dcterms:W3CDTF">2026-07-06T15:45:59Z</dcterms:modified>
</cp:coreProperties>
</file>