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notesMasterIdLst>
    <p:notesMasterId r:id="rId3"/>
  </p:notesMasterIdLst>
  <p:sldSz cx="7772400" cy="10058400"/>
  <p:notesSz cx="10058400" cy="77724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media-kit/logos/png/01_primary-color-on-light_2048w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502920"/>
            <a:ext cx="1691640" cy="414618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029200" y="502920"/>
            <a:ext cx="21031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1AA5D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COLOUR REFERENCE</a:t>
            </a:r>
            <a:endParaRPr lang="en-US" sz="1000" dirty="0"/>
          </a:p>
        </p:txBody>
      </p:sp>
      <p:sp>
        <p:nvSpPr>
          <p:cNvPr id="4" name="Text 1"/>
          <p:cNvSpPr/>
          <p:nvPr/>
        </p:nvSpPr>
        <p:spPr>
          <a:xfrm>
            <a:off x="5029200" y="758952"/>
            <a:ext cx="21031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9AA5AD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MEDIA &amp; PRESS · V1.0 · 2026</a:t>
            </a:r>
            <a:endParaRPr lang="en-US" sz="850" dirty="0"/>
          </a:p>
        </p:txBody>
      </p:sp>
      <p:sp>
        <p:nvSpPr>
          <p:cNvPr id="5" name="Shape 2"/>
          <p:cNvSpPr/>
          <p:nvPr/>
        </p:nvSpPr>
        <p:spPr>
          <a:xfrm>
            <a:off x="640080" y="1188720"/>
            <a:ext cx="6492240" cy="18288"/>
          </a:xfrm>
          <a:prstGeom prst="rect">
            <a:avLst/>
          </a:prstGeom>
          <a:solidFill>
            <a:srgbClr val="221F20"/>
          </a:solidFill>
          <a:ln w="12700">
            <a:solidFill>
              <a:srgbClr val="221F20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640080" y="1371600"/>
            <a:ext cx="45720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AA5D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ONE PAGE. ALL THE VALUES.</a:t>
            </a:r>
            <a:endParaRPr lang="en-US" sz="900" dirty="0"/>
          </a:p>
        </p:txBody>
      </p:sp>
      <p:sp>
        <p:nvSpPr>
          <p:cNvPr id="7" name="Text 4"/>
          <p:cNvSpPr/>
          <p:nvPr/>
        </p:nvSpPr>
        <p:spPr>
          <a:xfrm>
            <a:off x="640080" y="1627632"/>
            <a:ext cx="64922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221F2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Colour palette.</a:t>
            </a:r>
            <a:endParaRPr lang="en-US" sz="2600" dirty="0"/>
          </a:p>
        </p:txBody>
      </p:sp>
      <p:sp>
        <p:nvSpPr>
          <p:cNvPr id="8" name="Text 5"/>
          <p:cNvSpPr/>
          <p:nvPr/>
        </p:nvSpPr>
        <p:spPr>
          <a:xfrm>
            <a:off x="640080" y="2331720"/>
            <a:ext cx="64922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1AA5D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PRIMARY</a:t>
            </a:r>
            <a:endParaRPr lang="en-US" sz="850" dirty="0"/>
          </a:p>
        </p:txBody>
      </p:sp>
      <p:sp>
        <p:nvSpPr>
          <p:cNvPr id="9" name="Shape 6"/>
          <p:cNvSpPr/>
          <p:nvPr/>
        </p:nvSpPr>
        <p:spPr>
          <a:xfrm>
            <a:off x="640080" y="2560320"/>
            <a:ext cx="6492240" cy="0"/>
          </a:xfrm>
          <a:prstGeom prst="line">
            <a:avLst/>
          </a:prstGeom>
          <a:noFill/>
          <a:ln w="9525">
            <a:solidFill>
              <a:srgbClr val="D8D8D0"/>
            </a:solidFill>
            <a:prstDash val="solid"/>
          </a:ln>
        </p:spPr>
      </p:sp>
      <p:sp>
        <p:nvSpPr>
          <p:cNvPr id="10" name="Shape 7"/>
          <p:cNvSpPr/>
          <p:nvPr/>
        </p:nvSpPr>
        <p:spPr>
          <a:xfrm>
            <a:off x="640080" y="2697480"/>
            <a:ext cx="1828800" cy="1097280"/>
          </a:xfrm>
          <a:prstGeom prst="roundRect">
            <a:avLst>
              <a:gd name="adj" fmla="val 4167"/>
            </a:avLst>
          </a:prstGeom>
          <a:solidFill>
            <a:srgbClr val="1AA5DF"/>
          </a:solidFill>
          <a:ln w="12700">
            <a:solidFill>
              <a:srgbClr val="1AA5DF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804672" y="2862072"/>
            <a:ext cx="1499616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FFFFF">
                    <a:alpha val="75000"/>
                  </a:srgbClr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PRIMARY · SIGNAL</a:t>
            </a:r>
            <a:endParaRPr lang="en-US" sz="800" dirty="0"/>
          </a:p>
        </p:txBody>
      </p:sp>
      <p:sp>
        <p:nvSpPr>
          <p:cNvPr id="12" name="Text 9"/>
          <p:cNvSpPr/>
          <p:nvPr/>
        </p:nvSpPr>
        <p:spPr>
          <a:xfrm>
            <a:off x="804672" y="3108960"/>
            <a:ext cx="1499616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8E Cyan</a:t>
            </a:r>
            <a:endParaRPr lang="en-US" sz="1400" dirty="0"/>
          </a:p>
        </p:txBody>
      </p:sp>
      <p:sp>
        <p:nvSpPr>
          <p:cNvPr id="13" name="Shape 10"/>
          <p:cNvSpPr/>
          <p:nvPr/>
        </p:nvSpPr>
        <p:spPr>
          <a:xfrm>
            <a:off x="2606040" y="2697480"/>
            <a:ext cx="4526280" cy="1097280"/>
          </a:xfrm>
          <a:prstGeom prst="roundRect">
            <a:avLst>
              <a:gd name="adj" fmla="val 4167"/>
            </a:avLst>
          </a:prstGeom>
          <a:solidFill>
            <a:srgbClr val="FAFAF7"/>
          </a:solidFill>
          <a:ln w="12700">
            <a:solidFill>
              <a:srgbClr val="E0E0D8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2770632" y="2825496"/>
            <a:ext cx="731520" cy="16131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HEX</a:t>
            </a:r>
            <a:endParaRPr lang="en-US" sz="800" dirty="0"/>
          </a:p>
        </p:txBody>
      </p:sp>
      <p:sp>
        <p:nvSpPr>
          <p:cNvPr id="15" name="Text 12"/>
          <p:cNvSpPr/>
          <p:nvPr/>
        </p:nvSpPr>
        <p:spPr>
          <a:xfrm>
            <a:off x="3502152" y="2825496"/>
            <a:ext cx="3520440" cy="16131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b="1" dirty="0">
                <a:solidFill>
                  <a:srgbClr val="221F2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#1AA5DF</a:t>
            </a:r>
            <a:endParaRPr lang="en-US" sz="950" dirty="0"/>
          </a:p>
        </p:txBody>
      </p:sp>
      <p:sp>
        <p:nvSpPr>
          <p:cNvPr id="16" name="Text 13"/>
          <p:cNvSpPr/>
          <p:nvPr/>
        </p:nvSpPr>
        <p:spPr>
          <a:xfrm>
            <a:off x="2770632" y="3032530"/>
            <a:ext cx="731520" cy="16131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RGB</a:t>
            </a:r>
            <a:endParaRPr lang="en-US" sz="800" dirty="0"/>
          </a:p>
        </p:txBody>
      </p:sp>
      <p:sp>
        <p:nvSpPr>
          <p:cNvPr id="17" name="Text 14"/>
          <p:cNvSpPr/>
          <p:nvPr/>
        </p:nvSpPr>
        <p:spPr>
          <a:xfrm>
            <a:off x="3502152" y="3032530"/>
            <a:ext cx="3520440" cy="16131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221F2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26 · 165 · 223</a:t>
            </a:r>
            <a:endParaRPr lang="en-US" sz="950" dirty="0"/>
          </a:p>
        </p:txBody>
      </p:sp>
      <p:sp>
        <p:nvSpPr>
          <p:cNvPr id="18" name="Text 15"/>
          <p:cNvSpPr/>
          <p:nvPr/>
        </p:nvSpPr>
        <p:spPr>
          <a:xfrm>
            <a:off x="2770632" y="3239564"/>
            <a:ext cx="731520" cy="16131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CMYK</a:t>
            </a:r>
            <a:endParaRPr lang="en-US" sz="800" dirty="0"/>
          </a:p>
        </p:txBody>
      </p:sp>
      <p:sp>
        <p:nvSpPr>
          <p:cNvPr id="19" name="Text 16"/>
          <p:cNvSpPr/>
          <p:nvPr/>
        </p:nvSpPr>
        <p:spPr>
          <a:xfrm>
            <a:off x="3502152" y="3239564"/>
            <a:ext cx="3520440" cy="16131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221F2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88 · 26 · 0 · 13</a:t>
            </a:r>
            <a:endParaRPr lang="en-US" sz="950" dirty="0"/>
          </a:p>
        </p:txBody>
      </p:sp>
      <p:sp>
        <p:nvSpPr>
          <p:cNvPr id="20" name="Text 17"/>
          <p:cNvSpPr/>
          <p:nvPr/>
        </p:nvSpPr>
        <p:spPr>
          <a:xfrm>
            <a:off x="2770632" y="3446598"/>
            <a:ext cx="731520" cy="16131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PANTONE</a:t>
            </a:r>
            <a:endParaRPr lang="en-US" sz="800" dirty="0"/>
          </a:p>
        </p:txBody>
      </p:sp>
      <p:sp>
        <p:nvSpPr>
          <p:cNvPr id="21" name="Text 18"/>
          <p:cNvSpPr/>
          <p:nvPr/>
        </p:nvSpPr>
        <p:spPr>
          <a:xfrm>
            <a:off x="3502152" y="3446598"/>
            <a:ext cx="3520440" cy="16131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221F2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2925 C (nearest match)</a:t>
            </a:r>
            <a:endParaRPr lang="en-US" sz="950" dirty="0"/>
          </a:p>
        </p:txBody>
      </p:sp>
      <p:sp>
        <p:nvSpPr>
          <p:cNvPr id="22" name="Text 19"/>
          <p:cNvSpPr/>
          <p:nvPr/>
        </p:nvSpPr>
        <p:spPr>
          <a:xfrm>
            <a:off x="2770632" y="3653632"/>
            <a:ext cx="731520" cy="16131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USE FOR</a:t>
            </a:r>
            <a:endParaRPr lang="en-US" sz="800" dirty="0"/>
          </a:p>
        </p:txBody>
      </p:sp>
      <p:sp>
        <p:nvSpPr>
          <p:cNvPr id="23" name="Text 20"/>
          <p:cNvSpPr/>
          <p:nvPr/>
        </p:nvSpPr>
        <p:spPr>
          <a:xfrm>
            <a:off x="3502152" y="3653632"/>
            <a:ext cx="3520440" cy="16131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221F2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Headlines, links, brand signal, CTAs, Oxy body</a:t>
            </a:r>
            <a:endParaRPr lang="en-US" sz="950" dirty="0"/>
          </a:p>
        </p:txBody>
      </p:sp>
      <p:sp>
        <p:nvSpPr>
          <p:cNvPr id="24" name="Shape 21"/>
          <p:cNvSpPr/>
          <p:nvPr/>
        </p:nvSpPr>
        <p:spPr>
          <a:xfrm>
            <a:off x="640080" y="3931920"/>
            <a:ext cx="1828800" cy="1097280"/>
          </a:xfrm>
          <a:prstGeom prst="roundRect">
            <a:avLst>
              <a:gd name="adj" fmla="val 4167"/>
            </a:avLst>
          </a:prstGeom>
          <a:solidFill>
            <a:srgbClr val="E48747"/>
          </a:solidFill>
          <a:ln w="12700">
            <a:solidFill>
              <a:srgbClr val="E48747"/>
            </a:solidFill>
            <a:prstDash val="solid"/>
          </a:ln>
        </p:spPr>
      </p:sp>
      <p:sp>
        <p:nvSpPr>
          <p:cNvPr id="25" name="Text 22"/>
          <p:cNvSpPr/>
          <p:nvPr/>
        </p:nvSpPr>
        <p:spPr>
          <a:xfrm>
            <a:off x="804672" y="4096512"/>
            <a:ext cx="1499616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FFFFF">
                    <a:alpha val="75000"/>
                  </a:srgbClr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PRIMARY · WARMTH</a:t>
            </a:r>
            <a:endParaRPr lang="en-US" sz="800" dirty="0"/>
          </a:p>
        </p:txBody>
      </p:sp>
      <p:sp>
        <p:nvSpPr>
          <p:cNvPr id="26" name="Text 23"/>
          <p:cNvSpPr/>
          <p:nvPr/>
        </p:nvSpPr>
        <p:spPr>
          <a:xfrm>
            <a:off x="804672" y="4343400"/>
            <a:ext cx="1499616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8E Orange</a:t>
            </a:r>
            <a:endParaRPr lang="en-US" sz="1400" dirty="0"/>
          </a:p>
        </p:txBody>
      </p:sp>
      <p:sp>
        <p:nvSpPr>
          <p:cNvPr id="27" name="Shape 24"/>
          <p:cNvSpPr/>
          <p:nvPr/>
        </p:nvSpPr>
        <p:spPr>
          <a:xfrm>
            <a:off x="2606040" y="3931920"/>
            <a:ext cx="4526280" cy="1097280"/>
          </a:xfrm>
          <a:prstGeom prst="roundRect">
            <a:avLst>
              <a:gd name="adj" fmla="val 4167"/>
            </a:avLst>
          </a:prstGeom>
          <a:solidFill>
            <a:srgbClr val="FAFAF7"/>
          </a:solidFill>
          <a:ln w="12700">
            <a:solidFill>
              <a:srgbClr val="E0E0D8"/>
            </a:solidFill>
            <a:prstDash val="solid"/>
          </a:ln>
        </p:spPr>
      </p:sp>
      <p:sp>
        <p:nvSpPr>
          <p:cNvPr id="28" name="Text 25"/>
          <p:cNvSpPr/>
          <p:nvPr/>
        </p:nvSpPr>
        <p:spPr>
          <a:xfrm>
            <a:off x="2770632" y="4059936"/>
            <a:ext cx="731520" cy="16131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HEX</a:t>
            </a:r>
            <a:endParaRPr lang="en-US" sz="800" dirty="0"/>
          </a:p>
        </p:txBody>
      </p:sp>
      <p:sp>
        <p:nvSpPr>
          <p:cNvPr id="29" name="Text 26"/>
          <p:cNvSpPr/>
          <p:nvPr/>
        </p:nvSpPr>
        <p:spPr>
          <a:xfrm>
            <a:off x="3502152" y="4059936"/>
            <a:ext cx="3520440" cy="16131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b="1" dirty="0">
                <a:solidFill>
                  <a:srgbClr val="221F2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#E48747</a:t>
            </a:r>
            <a:endParaRPr lang="en-US" sz="950" dirty="0"/>
          </a:p>
        </p:txBody>
      </p:sp>
      <p:sp>
        <p:nvSpPr>
          <p:cNvPr id="30" name="Text 27"/>
          <p:cNvSpPr/>
          <p:nvPr/>
        </p:nvSpPr>
        <p:spPr>
          <a:xfrm>
            <a:off x="2770632" y="4266970"/>
            <a:ext cx="731520" cy="16131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RGB</a:t>
            </a:r>
            <a:endParaRPr lang="en-US" sz="800" dirty="0"/>
          </a:p>
        </p:txBody>
      </p:sp>
      <p:sp>
        <p:nvSpPr>
          <p:cNvPr id="31" name="Text 28"/>
          <p:cNvSpPr/>
          <p:nvPr/>
        </p:nvSpPr>
        <p:spPr>
          <a:xfrm>
            <a:off x="3502152" y="4266970"/>
            <a:ext cx="3520440" cy="16131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221F2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228 · 135 · 71</a:t>
            </a:r>
            <a:endParaRPr lang="en-US" sz="950" dirty="0"/>
          </a:p>
        </p:txBody>
      </p:sp>
      <p:sp>
        <p:nvSpPr>
          <p:cNvPr id="32" name="Text 29"/>
          <p:cNvSpPr/>
          <p:nvPr/>
        </p:nvSpPr>
        <p:spPr>
          <a:xfrm>
            <a:off x="2770632" y="4474004"/>
            <a:ext cx="731520" cy="16131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CMYK</a:t>
            </a:r>
            <a:endParaRPr lang="en-US" sz="800" dirty="0"/>
          </a:p>
        </p:txBody>
      </p:sp>
      <p:sp>
        <p:nvSpPr>
          <p:cNvPr id="33" name="Text 30"/>
          <p:cNvSpPr/>
          <p:nvPr/>
        </p:nvSpPr>
        <p:spPr>
          <a:xfrm>
            <a:off x="3502152" y="4474004"/>
            <a:ext cx="3520440" cy="16131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221F2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0 · 51 · 76 · 11</a:t>
            </a:r>
            <a:endParaRPr lang="en-US" sz="950" dirty="0"/>
          </a:p>
        </p:txBody>
      </p:sp>
      <p:sp>
        <p:nvSpPr>
          <p:cNvPr id="34" name="Text 31"/>
          <p:cNvSpPr/>
          <p:nvPr/>
        </p:nvSpPr>
        <p:spPr>
          <a:xfrm>
            <a:off x="2770632" y="4681038"/>
            <a:ext cx="731520" cy="16131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PANTONE</a:t>
            </a:r>
            <a:endParaRPr lang="en-US" sz="800" dirty="0"/>
          </a:p>
        </p:txBody>
      </p:sp>
      <p:sp>
        <p:nvSpPr>
          <p:cNvPr id="35" name="Text 32"/>
          <p:cNvSpPr/>
          <p:nvPr/>
        </p:nvSpPr>
        <p:spPr>
          <a:xfrm>
            <a:off x="3502152" y="4681038"/>
            <a:ext cx="3520440" cy="16131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221F2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715 C (nearest match)</a:t>
            </a:r>
            <a:endParaRPr lang="en-US" sz="950" dirty="0"/>
          </a:p>
        </p:txBody>
      </p:sp>
      <p:sp>
        <p:nvSpPr>
          <p:cNvPr id="36" name="Text 33"/>
          <p:cNvSpPr/>
          <p:nvPr/>
        </p:nvSpPr>
        <p:spPr>
          <a:xfrm>
            <a:off x="2770632" y="4888072"/>
            <a:ext cx="731520" cy="16131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USE FOR</a:t>
            </a:r>
            <a:endParaRPr lang="en-US" sz="800" dirty="0"/>
          </a:p>
        </p:txBody>
      </p:sp>
      <p:sp>
        <p:nvSpPr>
          <p:cNvPr id="37" name="Text 34"/>
          <p:cNvSpPr/>
          <p:nvPr/>
        </p:nvSpPr>
        <p:spPr>
          <a:xfrm>
            <a:off x="3502152" y="4888072"/>
            <a:ext cx="3520440" cy="16131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221F2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Accents, chips, Oxy orbital ring — never a base colour</a:t>
            </a:r>
            <a:endParaRPr lang="en-US" sz="950" dirty="0"/>
          </a:p>
        </p:txBody>
      </p:sp>
      <p:sp>
        <p:nvSpPr>
          <p:cNvPr id="38" name="Text 35"/>
          <p:cNvSpPr/>
          <p:nvPr/>
        </p:nvSpPr>
        <p:spPr>
          <a:xfrm>
            <a:off x="640080" y="5212080"/>
            <a:ext cx="64922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1AA5D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SUPPORTING</a:t>
            </a:r>
            <a:endParaRPr lang="en-US" sz="850" dirty="0"/>
          </a:p>
        </p:txBody>
      </p:sp>
      <p:sp>
        <p:nvSpPr>
          <p:cNvPr id="39" name="Shape 36"/>
          <p:cNvSpPr/>
          <p:nvPr/>
        </p:nvSpPr>
        <p:spPr>
          <a:xfrm>
            <a:off x="640080" y="5440680"/>
            <a:ext cx="6492240" cy="0"/>
          </a:xfrm>
          <a:prstGeom prst="line">
            <a:avLst/>
          </a:prstGeom>
          <a:noFill/>
          <a:ln w="9525">
            <a:solidFill>
              <a:srgbClr val="D8D8D0"/>
            </a:solidFill>
            <a:prstDash val="solid"/>
          </a:ln>
        </p:spPr>
      </p:sp>
      <p:sp>
        <p:nvSpPr>
          <p:cNvPr id="40" name="Shape 37"/>
          <p:cNvSpPr/>
          <p:nvPr/>
        </p:nvSpPr>
        <p:spPr>
          <a:xfrm>
            <a:off x="640080" y="5577840"/>
            <a:ext cx="1828800" cy="1005840"/>
          </a:xfrm>
          <a:prstGeom prst="roundRect">
            <a:avLst>
              <a:gd name="adj" fmla="val 4545"/>
            </a:avLst>
          </a:prstGeom>
          <a:solidFill>
            <a:srgbClr val="221F20"/>
          </a:solidFill>
          <a:ln w="12700">
            <a:solidFill>
              <a:srgbClr val="221F20"/>
            </a:solidFill>
            <a:prstDash val="solid"/>
          </a:ln>
        </p:spPr>
      </p:sp>
      <p:sp>
        <p:nvSpPr>
          <p:cNvPr id="41" name="Text 38"/>
          <p:cNvSpPr/>
          <p:nvPr/>
        </p:nvSpPr>
        <p:spPr>
          <a:xfrm>
            <a:off x="804672" y="5742432"/>
            <a:ext cx="1499616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FFFFF">
                    <a:alpha val="75000"/>
                  </a:srgbClr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NEUTRAL · CANVAS</a:t>
            </a:r>
            <a:endParaRPr lang="en-US" sz="800" dirty="0"/>
          </a:p>
        </p:txBody>
      </p:sp>
      <p:sp>
        <p:nvSpPr>
          <p:cNvPr id="42" name="Text 39"/>
          <p:cNvSpPr/>
          <p:nvPr/>
        </p:nvSpPr>
        <p:spPr>
          <a:xfrm>
            <a:off x="804672" y="5989320"/>
            <a:ext cx="1499616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Dark Neutral</a:t>
            </a:r>
            <a:endParaRPr lang="en-US" sz="1400" dirty="0"/>
          </a:p>
        </p:txBody>
      </p:sp>
      <p:sp>
        <p:nvSpPr>
          <p:cNvPr id="43" name="Shape 40"/>
          <p:cNvSpPr/>
          <p:nvPr/>
        </p:nvSpPr>
        <p:spPr>
          <a:xfrm>
            <a:off x="2606040" y="5577840"/>
            <a:ext cx="4526280" cy="1005840"/>
          </a:xfrm>
          <a:prstGeom prst="roundRect">
            <a:avLst>
              <a:gd name="adj" fmla="val 4545"/>
            </a:avLst>
          </a:prstGeom>
          <a:solidFill>
            <a:srgbClr val="FAFAF7"/>
          </a:solidFill>
          <a:ln w="12700">
            <a:solidFill>
              <a:srgbClr val="E0E0D8"/>
            </a:solidFill>
            <a:prstDash val="solid"/>
          </a:ln>
        </p:spPr>
      </p:sp>
      <p:sp>
        <p:nvSpPr>
          <p:cNvPr id="44" name="Text 41"/>
          <p:cNvSpPr/>
          <p:nvPr/>
        </p:nvSpPr>
        <p:spPr>
          <a:xfrm>
            <a:off x="2770632" y="5705856"/>
            <a:ext cx="731520" cy="18819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HEX</a:t>
            </a:r>
            <a:endParaRPr lang="en-US" sz="800" dirty="0"/>
          </a:p>
        </p:txBody>
      </p:sp>
      <p:sp>
        <p:nvSpPr>
          <p:cNvPr id="45" name="Text 42"/>
          <p:cNvSpPr/>
          <p:nvPr/>
        </p:nvSpPr>
        <p:spPr>
          <a:xfrm>
            <a:off x="3502152" y="5705856"/>
            <a:ext cx="3520440" cy="18819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b="1" dirty="0">
                <a:solidFill>
                  <a:srgbClr val="221F2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#221F20</a:t>
            </a:r>
            <a:endParaRPr lang="en-US" sz="950" dirty="0"/>
          </a:p>
        </p:txBody>
      </p:sp>
      <p:sp>
        <p:nvSpPr>
          <p:cNvPr id="46" name="Text 43"/>
          <p:cNvSpPr/>
          <p:nvPr/>
        </p:nvSpPr>
        <p:spPr>
          <a:xfrm>
            <a:off x="2770632" y="5939772"/>
            <a:ext cx="731520" cy="18819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RGB</a:t>
            </a:r>
            <a:endParaRPr lang="en-US" sz="800" dirty="0"/>
          </a:p>
        </p:txBody>
      </p:sp>
      <p:sp>
        <p:nvSpPr>
          <p:cNvPr id="47" name="Text 44"/>
          <p:cNvSpPr/>
          <p:nvPr/>
        </p:nvSpPr>
        <p:spPr>
          <a:xfrm>
            <a:off x="3502152" y="5939772"/>
            <a:ext cx="3520440" cy="18819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221F2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34 · 31 · 32</a:t>
            </a:r>
            <a:endParaRPr lang="en-US" sz="950" dirty="0"/>
          </a:p>
        </p:txBody>
      </p:sp>
      <p:sp>
        <p:nvSpPr>
          <p:cNvPr id="48" name="Text 45"/>
          <p:cNvSpPr/>
          <p:nvPr/>
        </p:nvSpPr>
        <p:spPr>
          <a:xfrm>
            <a:off x="2770632" y="6173689"/>
            <a:ext cx="731520" cy="18819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CMYK</a:t>
            </a:r>
            <a:endParaRPr lang="en-US" sz="800" dirty="0"/>
          </a:p>
        </p:txBody>
      </p:sp>
      <p:sp>
        <p:nvSpPr>
          <p:cNvPr id="49" name="Text 46"/>
          <p:cNvSpPr/>
          <p:nvPr/>
        </p:nvSpPr>
        <p:spPr>
          <a:xfrm>
            <a:off x="3502152" y="6173689"/>
            <a:ext cx="3520440" cy="18819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221F2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0 · 9 · 6 · 87</a:t>
            </a:r>
            <a:endParaRPr lang="en-US" sz="950" dirty="0"/>
          </a:p>
        </p:txBody>
      </p:sp>
      <p:sp>
        <p:nvSpPr>
          <p:cNvPr id="50" name="Text 47"/>
          <p:cNvSpPr/>
          <p:nvPr/>
        </p:nvSpPr>
        <p:spPr>
          <a:xfrm>
            <a:off x="2770632" y="6407605"/>
            <a:ext cx="731520" cy="18819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USE FOR</a:t>
            </a:r>
            <a:endParaRPr lang="en-US" sz="800" dirty="0"/>
          </a:p>
        </p:txBody>
      </p:sp>
      <p:sp>
        <p:nvSpPr>
          <p:cNvPr id="51" name="Text 48"/>
          <p:cNvSpPr/>
          <p:nvPr/>
        </p:nvSpPr>
        <p:spPr>
          <a:xfrm>
            <a:off x="3502152" y="6407605"/>
            <a:ext cx="3520440" cy="18819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221F2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Dark canvas backgrounds, wordmark on light surfaces</a:t>
            </a:r>
            <a:endParaRPr lang="en-US" sz="950" dirty="0"/>
          </a:p>
        </p:txBody>
      </p:sp>
      <p:sp>
        <p:nvSpPr>
          <p:cNvPr id="52" name="Shape 49"/>
          <p:cNvSpPr/>
          <p:nvPr/>
        </p:nvSpPr>
        <p:spPr>
          <a:xfrm>
            <a:off x="640080" y="6720840"/>
            <a:ext cx="1828800" cy="1005840"/>
          </a:xfrm>
          <a:prstGeom prst="roundRect">
            <a:avLst>
              <a:gd name="adj" fmla="val 4545"/>
            </a:avLst>
          </a:prstGeom>
          <a:solidFill>
            <a:srgbClr val="F4E9C1"/>
          </a:solidFill>
          <a:ln w="12700">
            <a:solidFill>
              <a:srgbClr val="F4E9C1"/>
            </a:solidFill>
            <a:prstDash val="solid"/>
          </a:ln>
        </p:spPr>
      </p:sp>
      <p:sp>
        <p:nvSpPr>
          <p:cNvPr id="53" name="Text 50"/>
          <p:cNvSpPr/>
          <p:nvPr/>
        </p:nvSpPr>
        <p:spPr>
          <a:xfrm>
            <a:off x="804672" y="6885432"/>
            <a:ext cx="1499616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221F20">
                    <a:alpha val="75000"/>
                  </a:srgbClr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NEUTRAL · EDITORIAL</a:t>
            </a:r>
            <a:endParaRPr lang="en-US" sz="800" dirty="0"/>
          </a:p>
        </p:txBody>
      </p:sp>
      <p:sp>
        <p:nvSpPr>
          <p:cNvPr id="54" name="Text 51"/>
          <p:cNvSpPr/>
          <p:nvPr/>
        </p:nvSpPr>
        <p:spPr>
          <a:xfrm>
            <a:off x="804672" y="7132320"/>
            <a:ext cx="1499616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21F2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Warm Cream</a:t>
            </a:r>
            <a:endParaRPr lang="en-US" sz="1400" dirty="0"/>
          </a:p>
        </p:txBody>
      </p:sp>
      <p:sp>
        <p:nvSpPr>
          <p:cNvPr id="55" name="Shape 52"/>
          <p:cNvSpPr/>
          <p:nvPr/>
        </p:nvSpPr>
        <p:spPr>
          <a:xfrm>
            <a:off x="2606040" y="6720840"/>
            <a:ext cx="4526280" cy="1005840"/>
          </a:xfrm>
          <a:prstGeom prst="roundRect">
            <a:avLst>
              <a:gd name="adj" fmla="val 4545"/>
            </a:avLst>
          </a:prstGeom>
          <a:solidFill>
            <a:srgbClr val="FAFAF7"/>
          </a:solidFill>
          <a:ln w="12700">
            <a:solidFill>
              <a:srgbClr val="E0E0D8"/>
            </a:solidFill>
            <a:prstDash val="solid"/>
          </a:ln>
        </p:spPr>
      </p:sp>
      <p:sp>
        <p:nvSpPr>
          <p:cNvPr id="56" name="Text 53"/>
          <p:cNvSpPr/>
          <p:nvPr/>
        </p:nvSpPr>
        <p:spPr>
          <a:xfrm>
            <a:off x="2770632" y="6848856"/>
            <a:ext cx="731520" cy="18819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HEX</a:t>
            </a:r>
            <a:endParaRPr lang="en-US" sz="800" dirty="0"/>
          </a:p>
        </p:txBody>
      </p:sp>
      <p:sp>
        <p:nvSpPr>
          <p:cNvPr id="57" name="Text 54"/>
          <p:cNvSpPr/>
          <p:nvPr/>
        </p:nvSpPr>
        <p:spPr>
          <a:xfrm>
            <a:off x="3502152" y="6848856"/>
            <a:ext cx="3520440" cy="18819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b="1" dirty="0">
                <a:solidFill>
                  <a:srgbClr val="221F2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#F4E9C1</a:t>
            </a:r>
            <a:endParaRPr lang="en-US" sz="950" dirty="0"/>
          </a:p>
        </p:txBody>
      </p:sp>
      <p:sp>
        <p:nvSpPr>
          <p:cNvPr id="58" name="Text 55"/>
          <p:cNvSpPr/>
          <p:nvPr/>
        </p:nvSpPr>
        <p:spPr>
          <a:xfrm>
            <a:off x="2770632" y="7082772"/>
            <a:ext cx="731520" cy="18819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RGB</a:t>
            </a:r>
            <a:endParaRPr lang="en-US" sz="800" dirty="0"/>
          </a:p>
        </p:txBody>
      </p:sp>
      <p:sp>
        <p:nvSpPr>
          <p:cNvPr id="59" name="Text 56"/>
          <p:cNvSpPr/>
          <p:nvPr/>
        </p:nvSpPr>
        <p:spPr>
          <a:xfrm>
            <a:off x="3502152" y="7082772"/>
            <a:ext cx="3520440" cy="18819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221F2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244 · 233 · 193</a:t>
            </a:r>
            <a:endParaRPr lang="en-US" sz="950" dirty="0"/>
          </a:p>
        </p:txBody>
      </p:sp>
      <p:sp>
        <p:nvSpPr>
          <p:cNvPr id="60" name="Text 57"/>
          <p:cNvSpPr/>
          <p:nvPr/>
        </p:nvSpPr>
        <p:spPr>
          <a:xfrm>
            <a:off x="2770632" y="7316689"/>
            <a:ext cx="731520" cy="18819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CMYK</a:t>
            </a:r>
            <a:endParaRPr lang="en-US" sz="800" dirty="0"/>
          </a:p>
        </p:txBody>
      </p:sp>
      <p:sp>
        <p:nvSpPr>
          <p:cNvPr id="61" name="Text 58"/>
          <p:cNvSpPr/>
          <p:nvPr/>
        </p:nvSpPr>
        <p:spPr>
          <a:xfrm>
            <a:off x="3502152" y="7316689"/>
            <a:ext cx="3520440" cy="18819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221F2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4 · 6 · 26 · 0</a:t>
            </a:r>
            <a:endParaRPr lang="en-US" sz="950" dirty="0"/>
          </a:p>
        </p:txBody>
      </p:sp>
      <p:sp>
        <p:nvSpPr>
          <p:cNvPr id="62" name="Text 59"/>
          <p:cNvSpPr/>
          <p:nvPr/>
        </p:nvSpPr>
        <p:spPr>
          <a:xfrm>
            <a:off x="2770632" y="7550605"/>
            <a:ext cx="731520" cy="18819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USE FOR</a:t>
            </a:r>
            <a:endParaRPr lang="en-US" sz="800" dirty="0"/>
          </a:p>
        </p:txBody>
      </p:sp>
      <p:sp>
        <p:nvSpPr>
          <p:cNvPr id="63" name="Text 60"/>
          <p:cNvSpPr/>
          <p:nvPr/>
        </p:nvSpPr>
        <p:spPr>
          <a:xfrm>
            <a:off x="3502152" y="7550605"/>
            <a:ext cx="3520440" cy="18819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221F2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Editorial layouts, body copy on dark canvas</a:t>
            </a:r>
            <a:endParaRPr lang="en-US" sz="950" dirty="0"/>
          </a:p>
        </p:txBody>
      </p:sp>
      <p:sp>
        <p:nvSpPr>
          <p:cNvPr id="64" name="Shape 61"/>
          <p:cNvSpPr/>
          <p:nvPr/>
        </p:nvSpPr>
        <p:spPr>
          <a:xfrm>
            <a:off x="640080" y="7863840"/>
            <a:ext cx="1828800" cy="1005840"/>
          </a:xfrm>
          <a:prstGeom prst="roundRect">
            <a:avLst>
              <a:gd name="adj" fmla="val 4545"/>
            </a:avLst>
          </a:prstGeom>
          <a:solidFill>
            <a:srgbClr val="9AA5AD"/>
          </a:solidFill>
          <a:ln w="12700">
            <a:solidFill>
              <a:srgbClr val="9AA5AD"/>
            </a:solidFill>
            <a:prstDash val="solid"/>
          </a:ln>
        </p:spPr>
      </p:sp>
      <p:sp>
        <p:nvSpPr>
          <p:cNvPr id="65" name="Text 62"/>
          <p:cNvSpPr/>
          <p:nvPr/>
        </p:nvSpPr>
        <p:spPr>
          <a:xfrm>
            <a:off x="804672" y="8028432"/>
            <a:ext cx="1499616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FFFFF">
                    <a:alpha val="75000"/>
                  </a:srgbClr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NEUTRAL · SUPPORT</a:t>
            </a:r>
            <a:endParaRPr lang="en-US" sz="800" dirty="0"/>
          </a:p>
        </p:txBody>
      </p:sp>
      <p:sp>
        <p:nvSpPr>
          <p:cNvPr id="66" name="Text 63"/>
          <p:cNvSpPr/>
          <p:nvPr/>
        </p:nvSpPr>
        <p:spPr>
          <a:xfrm>
            <a:off x="804672" y="8275320"/>
            <a:ext cx="1499616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Cool Gray</a:t>
            </a:r>
            <a:endParaRPr lang="en-US" sz="1400" dirty="0"/>
          </a:p>
        </p:txBody>
      </p:sp>
      <p:sp>
        <p:nvSpPr>
          <p:cNvPr id="67" name="Shape 64"/>
          <p:cNvSpPr/>
          <p:nvPr/>
        </p:nvSpPr>
        <p:spPr>
          <a:xfrm>
            <a:off x="2606040" y="7863840"/>
            <a:ext cx="4526280" cy="1005840"/>
          </a:xfrm>
          <a:prstGeom prst="roundRect">
            <a:avLst>
              <a:gd name="adj" fmla="val 4545"/>
            </a:avLst>
          </a:prstGeom>
          <a:solidFill>
            <a:srgbClr val="FAFAF7"/>
          </a:solidFill>
          <a:ln w="12700">
            <a:solidFill>
              <a:srgbClr val="E0E0D8"/>
            </a:solidFill>
            <a:prstDash val="solid"/>
          </a:ln>
        </p:spPr>
      </p:sp>
      <p:sp>
        <p:nvSpPr>
          <p:cNvPr id="68" name="Text 65"/>
          <p:cNvSpPr/>
          <p:nvPr/>
        </p:nvSpPr>
        <p:spPr>
          <a:xfrm>
            <a:off x="2770632" y="7991856"/>
            <a:ext cx="731520" cy="18819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HEX</a:t>
            </a:r>
            <a:endParaRPr lang="en-US" sz="800" dirty="0"/>
          </a:p>
        </p:txBody>
      </p:sp>
      <p:sp>
        <p:nvSpPr>
          <p:cNvPr id="69" name="Text 66"/>
          <p:cNvSpPr/>
          <p:nvPr/>
        </p:nvSpPr>
        <p:spPr>
          <a:xfrm>
            <a:off x="3502152" y="7991856"/>
            <a:ext cx="3520440" cy="18819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b="1" dirty="0">
                <a:solidFill>
                  <a:srgbClr val="221F2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#9AA5AD</a:t>
            </a:r>
            <a:endParaRPr lang="en-US" sz="950" dirty="0"/>
          </a:p>
        </p:txBody>
      </p:sp>
      <p:sp>
        <p:nvSpPr>
          <p:cNvPr id="70" name="Text 67"/>
          <p:cNvSpPr/>
          <p:nvPr/>
        </p:nvSpPr>
        <p:spPr>
          <a:xfrm>
            <a:off x="2770632" y="8225772"/>
            <a:ext cx="731520" cy="18819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RGB</a:t>
            </a:r>
            <a:endParaRPr lang="en-US" sz="800" dirty="0"/>
          </a:p>
        </p:txBody>
      </p:sp>
      <p:sp>
        <p:nvSpPr>
          <p:cNvPr id="71" name="Text 68"/>
          <p:cNvSpPr/>
          <p:nvPr/>
        </p:nvSpPr>
        <p:spPr>
          <a:xfrm>
            <a:off x="3502152" y="8225772"/>
            <a:ext cx="3520440" cy="18819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221F2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154 · 165 · 173</a:t>
            </a:r>
            <a:endParaRPr lang="en-US" sz="950" dirty="0"/>
          </a:p>
        </p:txBody>
      </p:sp>
      <p:sp>
        <p:nvSpPr>
          <p:cNvPr id="72" name="Text 69"/>
          <p:cNvSpPr/>
          <p:nvPr/>
        </p:nvSpPr>
        <p:spPr>
          <a:xfrm>
            <a:off x="2770632" y="8459689"/>
            <a:ext cx="731520" cy="18819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CMYK</a:t>
            </a:r>
            <a:endParaRPr lang="en-US" sz="800" dirty="0"/>
          </a:p>
        </p:txBody>
      </p:sp>
      <p:sp>
        <p:nvSpPr>
          <p:cNvPr id="73" name="Text 70"/>
          <p:cNvSpPr/>
          <p:nvPr/>
        </p:nvSpPr>
        <p:spPr>
          <a:xfrm>
            <a:off x="3502152" y="8459689"/>
            <a:ext cx="3520440" cy="18819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221F2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41 · 27 · 24 · 5</a:t>
            </a:r>
            <a:endParaRPr lang="en-US" sz="950" dirty="0"/>
          </a:p>
        </p:txBody>
      </p:sp>
      <p:sp>
        <p:nvSpPr>
          <p:cNvPr id="74" name="Text 71"/>
          <p:cNvSpPr/>
          <p:nvPr/>
        </p:nvSpPr>
        <p:spPr>
          <a:xfrm>
            <a:off x="2770632" y="8693605"/>
            <a:ext cx="731520" cy="18819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USE FOR</a:t>
            </a:r>
            <a:endParaRPr lang="en-US" sz="800" dirty="0"/>
          </a:p>
        </p:txBody>
      </p:sp>
      <p:sp>
        <p:nvSpPr>
          <p:cNvPr id="75" name="Text 72"/>
          <p:cNvSpPr/>
          <p:nvPr/>
        </p:nvSpPr>
        <p:spPr>
          <a:xfrm>
            <a:off x="3502152" y="8693605"/>
            <a:ext cx="3520440" cy="18819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221F2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Metadata, captions, dividers, quiet UI</a:t>
            </a:r>
            <a:endParaRPr lang="en-US" sz="950" dirty="0"/>
          </a:p>
        </p:txBody>
      </p:sp>
      <p:sp>
        <p:nvSpPr>
          <p:cNvPr id="76" name="Text 73"/>
          <p:cNvSpPr/>
          <p:nvPr/>
        </p:nvSpPr>
        <p:spPr>
          <a:xfrm>
            <a:off x="640080" y="9052560"/>
            <a:ext cx="64922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1AA5D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USAGE RATIOS</a:t>
            </a:r>
            <a:endParaRPr lang="en-US" sz="850" dirty="0"/>
          </a:p>
        </p:txBody>
      </p:sp>
      <p:sp>
        <p:nvSpPr>
          <p:cNvPr id="77" name="Shape 74"/>
          <p:cNvSpPr/>
          <p:nvPr/>
        </p:nvSpPr>
        <p:spPr>
          <a:xfrm>
            <a:off x="640080" y="9281160"/>
            <a:ext cx="6492240" cy="0"/>
          </a:xfrm>
          <a:prstGeom prst="line">
            <a:avLst/>
          </a:prstGeom>
          <a:noFill/>
          <a:ln w="9525">
            <a:solidFill>
              <a:srgbClr val="D8D8D0"/>
            </a:solidFill>
            <a:prstDash val="solid"/>
          </a:ln>
        </p:spPr>
      </p:sp>
      <p:sp>
        <p:nvSpPr>
          <p:cNvPr id="78" name="Text 75"/>
          <p:cNvSpPr/>
          <p:nvPr/>
        </p:nvSpPr>
        <p:spPr>
          <a:xfrm>
            <a:off x="640080" y="9400032"/>
            <a:ext cx="64922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55555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Rule of thumb for balanced brand surfaces:</a:t>
            </a:r>
            <a:endParaRPr lang="en-US" sz="900" dirty="0"/>
          </a:p>
        </p:txBody>
      </p:sp>
      <p:sp>
        <p:nvSpPr>
          <p:cNvPr id="79" name="Shape 76"/>
          <p:cNvSpPr/>
          <p:nvPr/>
        </p:nvSpPr>
        <p:spPr>
          <a:xfrm>
            <a:off x="640080" y="9646920"/>
            <a:ext cx="3570732" cy="256032"/>
          </a:xfrm>
          <a:prstGeom prst="rect">
            <a:avLst/>
          </a:prstGeom>
          <a:solidFill>
            <a:srgbClr val="221F20"/>
          </a:solidFill>
          <a:ln w="12700">
            <a:solidFill>
              <a:srgbClr val="221F20"/>
            </a:solidFill>
            <a:prstDash val="solid"/>
          </a:ln>
        </p:spPr>
      </p:sp>
      <p:sp>
        <p:nvSpPr>
          <p:cNvPr id="80" name="Shape 77"/>
          <p:cNvSpPr/>
          <p:nvPr/>
        </p:nvSpPr>
        <p:spPr>
          <a:xfrm>
            <a:off x="4210812" y="9646920"/>
            <a:ext cx="1623060" cy="256032"/>
          </a:xfrm>
          <a:prstGeom prst="rect">
            <a:avLst/>
          </a:prstGeom>
          <a:solidFill>
            <a:srgbClr val="F4E9C1"/>
          </a:solidFill>
          <a:ln w="12700">
            <a:solidFill>
              <a:srgbClr val="F4E9C1"/>
            </a:solidFill>
            <a:prstDash val="solid"/>
          </a:ln>
        </p:spPr>
      </p:sp>
      <p:sp>
        <p:nvSpPr>
          <p:cNvPr id="81" name="Shape 78"/>
          <p:cNvSpPr/>
          <p:nvPr/>
        </p:nvSpPr>
        <p:spPr>
          <a:xfrm>
            <a:off x="5833872" y="9646920"/>
            <a:ext cx="973836" cy="256032"/>
          </a:xfrm>
          <a:prstGeom prst="rect">
            <a:avLst/>
          </a:prstGeom>
          <a:solidFill>
            <a:srgbClr val="1AA5DF"/>
          </a:solidFill>
          <a:ln w="12700">
            <a:solidFill>
              <a:srgbClr val="1AA5DF"/>
            </a:solidFill>
            <a:prstDash val="solid"/>
          </a:ln>
        </p:spPr>
      </p:sp>
      <p:sp>
        <p:nvSpPr>
          <p:cNvPr id="82" name="Shape 79"/>
          <p:cNvSpPr/>
          <p:nvPr/>
        </p:nvSpPr>
        <p:spPr>
          <a:xfrm>
            <a:off x="6807708" y="9646920"/>
            <a:ext cx="324612" cy="256032"/>
          </a:xfrm>
          <a:prstGeom prst="rect">
            <a:avLst/>
          </a:prstGeom>
          <a:solidFill>
            <a:srgbClr val="E48747"/>
          </a:solidFill>
          <a:ln w="12700">
            <a:solidFill>
              <a:srgbClr val="E48747"/>
            </a:solidFill>
            <a:prstDash val="solid"/>
          </a:ln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Slide 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8thElement — Colour Reference</dc:title>
  <dc:subject>PptxGenJS Presentation</dc:subject>
  <dc:creator>8thElement</dc:creator>
  <cp:lastModifiedBy>8thElement</cp:lastModifiedBy>
  <cp:revision>1</cp:revision>
  <dcterms:created xsi:type="dcterms:W3CDTF">2026-07-06T15:44:10Z</dcterms:created>
  <dcterms:modified xsi:type="dcterms:W3CDTF">2026-07-06T15:44:10Z</dcterms:modified>
</cp:coreProperties>
</file>