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0058400" cy="7772400"/>
  <p:notesSz cx="7772400" cy="10058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1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4.png"/><Relationship Id="rId6" Type="http://schemas.openxmlformats.org/officeDocument/2006/relationships/image" Target="../media/image-13-1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1.png"/><Relationship Id="rId3" Type="http://schemas.openxmlformats.org/officeDocument/2006/relationships/image" Target="../media/image-7-1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22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media-kit/logos/png/07_mark-only-white_1024px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960" y="685800"/>
            <a:ext cx="1139952" cy="15544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66560" y="685800"/>
            <a:ext cx="26517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BRAND BOOK · V1.0</a:t>
            </a:r>
            <a:endParaRPr lang="en-US" sz="900" dirty="0"/>
          </a:p>
          <a:p>
            <a:pPr algn="r" indent="0" marL="0">
              <a:buNone/>
            </a:pPr>
            <a:r>
              <a:rPr lang="en-US" sz="90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2026</a:t>
            </a:r>
            <a:endParaRPr lang="en-US" sz="900" dirty="0"/>
          </a:p>
        </p:txBody>
      </p:sp>
      <p:sp>
        <p:nvSpPr>
          <p:cNvPr id="4" name="Text 1"/>
          <p:cNvSpPr/>
          <p:nvPr/>
        </p:nvSpPr>
        <p:spPr>
          <a:xfrm>
            <a:off x="822960" y="329184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5000"/>
              </a:lnSpc>
              <a:buNone/>
            </a:pPr>
            <a:r>
              <a:rPr lang="en-US" sz="9200" b="1" spc="-300" kern="0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Brand</a:t>
            </a:r>
            <a:endParaRPr lang="en-US" sz="9200" dirty="0"/>
          </a:p>
          <a:p>
            <a:pPr indent="0" marL="0">
              <a:lnSpc>
                <a:spcPct val="95000"/>
              </a:lnSpc>
              <a:buNone/>
            </a:pPr>
            <a:r>
              <a:rPr lang="en-US" sz="9200" b="1" spc="-300" kern="0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Book.</a:t>
            </a:r>
            <a:endParaRPr lang="en-US" sz="9200" dirty="0"/>
          </a:p>
        </p:txBody>
      </p:sp>
      <p:sp>
        <p:nvSpPr>
          <p:cNvPr id="5" name="Text 2"/>
          <p:cNvSpPr/>
          <p:nvPr/>
        </p:nvSpPr>
        <p:spPr>
          <a:xfrm>
            <a:off x="822960" y="598932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visual and verbal identity of 8thElement.</a:t>
            </a:r>
            <a:endParaRPr lang="en-US" sz="1500" dirty="0"/>
          </a:p>
        </p:txBody>
      </p:sp>
      <p:sp>
        <p:nvSpPr>
          <p:cNvPr id="6" name="Shape 3"/>
          <p:cNvSpPr/>
          <p:nvPr/>
        </p:nvSpPr>
        <p:spPr>
          <a:xfrm>
            <a:off x="822960" y="6492240"/>
            <a:ext cx="2011680" cy="54864"/>
          </a:xfrm>
          <a:prstGeom prst="rect">
            <a:avLst/>
          </a:prstGeom>
          <a:solidFill>
            <a:srgbClr val="1AA5DF"/>
          </a:solidFill>
          <a:ln w="12700">
            <a:solidFill>
              <a:srgbClr val="1AA5D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822960" y="6601968"/>
            <a:ext cx="1005840" cy="54864"/>
          </a:xfrm>
          <a:prstGeom prst="rect">
            <a:avLst/>
          </a:prstGeom>
          <a:solidFill>
            <a:srgbClr val="E48747"/>
          </a:solidFill>
          <a:ln w="12700">
            <a:solidFill>
              <a:srgbClr val="E4874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22960" y="7315200"/>
            <a:ext cx="4572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8THELEMENT · AI, DONE ACCOUNTABLY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5486400" y="7315200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INTERNAL &amp; PARTNER USE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292608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08 · TYPOGRAPHY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0" y="292608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2026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685800" y="777240"/>
            <a:ext cx="5486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5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TYPE SYSTEM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685800" y="1051560"/>
            <a:ext cx="868680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200" b="1" spc="-30" kern="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One family, five voices.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85800" y="1600200"/>
            <a:ext cx="868680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0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We use a single geometric sans across the brand. Hierarchy is built by weight and size, not by mixing typefaces.</a:t>
            </a:r>
            <a:endParaRPr lang="en-US" sz="1050" dirty="0"/>
          </a:p>
        </p:txBody>
      </p:sp>
      <p:sp>
        <p:nvSpPr>
          <p:cNvPr id="7" name="Text 5"/>
          <p:cNvSpPr/>
          <p:nvPr/>
        </p:nvSpPr>
        <p:spPr>
          <a:xfrm>
            <a:off x="685800" y="2286000"/>
            <a:ext cx="41148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200" b="1" spc="-300" kern="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Aa</a:t>
            </a:r>
            <a:endParaRPr lang="en-US" sz="6200" dirty="0"/>
          </a:p>
        </p:txBody>
      </p:sp>
      <p:sp>
        <p:nvSpPr>
          <p:cNvPr id="8" name="Text 6"/>
          <p:cNvSpPr/>
          <p:nvPr/>
        </p:nvSpPr>
        <p:spPr>
          <a:xfrm>
            <a:off x="685800" y="397764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DISPLAY · 44–92 PT · WEIGHT 700</a:t>
            </a:r>
            <a:endParaRPr lang="en-US" sz="850" dirty="0"/>
          </a:p>
        </p:txBody>
      </p:sp>
      <p:sp>
        <p:nvSpPr>
          <p:cNvPr id="9" name="Shape 7"/>
          <p:cNvSpPr/>
          <p:nvPr/>
        </p:nvSpPr>
        <p:spPr>
          <a:xfrm>
            <a:off x="685800" y="4343400"/>
            <a:ext cx="4754880" cy="0"/>
          </a:xfrm>
          <a:prstGeom prst="line">
            <a:avLst/>
          </a:prstGeom>
          <a:noFill/>
          <a:ln w="9525">
            <a:solidFill>
              <a:srgbClr val="E6E6DE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85800" y="4526280"/>
            <a:ext cx="47548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Subhead in medium weight.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685800" y="512064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SUBHEAD · 22–28 PT · WEIGHT 500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685800" y="5440680"/>
            <a:ext cx="4754880" cy="0"/>
          </a:xfrm>
          <a:prstGeom prst="line">
            <a:avLst/>
          </a:prstGeom>
          <a:noFill/>
          <a:ln w="9525">
            <a:solidFill>
              <a:srgbClr val="E6E6DE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85800" y="5623560"/>
            <a:ext cx="475488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1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Body copy is set at 10.5–11 pt with generous line height. It should feel like an editorial magazine — comfortable to read, never squeezed into corners. Avoid justified alignment; ragged right reads more human.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685800" y="672084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BODY · 10.5–11 PT · WEIGHT 400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5623560" y="2286000"/>
            <a:ext cx="3749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Recommended families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5623560" y="2651760"/>
            <a:ext cx="3749040" cy="0"/>
          </a:xfrm>
          <a:prstGeom prst="line">
            <a:avLst/>
          </a:prstGeom>
          <a:noFill/>
          <a:ln w="9525">
            <a:solidFill>
              <a:srgbClr val="E6E6DE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669280" y="2724912"/>
            <a:ext cx="137160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Primary (open-source)</a:t>
            </a:r>
            <a:endParaRPr lang="en-US" sz="950" dirty="0"/>
          </a:p>
        </p:txBody>
      </p:sp>
      <p:sp>
        <p:nvSpPr>
          <p:cNvPr id="18" name="Text 16"/>
          <p:cNvSpPr/>
          <p:nvPr/>
        </p:nvSpPr>
        <p:spPr>
          <a:xfrm>
            <a:off x="7086600" y="2724912"/>
            <a:ext cx="224028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Inter · Manrope · IBM Plex Sans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5623560" y="3063240"/>
            <a:ext cx="3749040" cy="0"/>
          </a:xfrm>
          <a:prstGeom prst="line">
            <a:avLst/>
          </a:prstGeom>
          <a:noFill/>
          <a:ln w="9525">
            <a:solidFill>
              <a:srgbClr val="E6E6DE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669280" y="3136392"/>
            <a:ext cx="137160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System fallback</a:t>
            </a:r>
            <a:endParaRPr lang="en-US" sz="950" dirty="0"/>
          </a:p>
        </p:txBody>
      </p:sp>
      <p:sp>
        <p:nvSpPr>
          <p:cNvPr id="21" name="Text 19"/>
          <p:cNvSpPr/>
          <p:nvPr/>
        </p:nvSpPr>
        <p:spPr>
          <a:xfrm>
            <a:off x="7086600" y="3136392"/>
            <a:ext cx="224028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-apple-system, "Helvetica Neue", Arial, sans-serif</a:t>
            </a:r>
            <a:endParaRPr lang="en-US" sz="950" dirty="0"/>
          </a:p>
        </p:txBody>
      </p:sp>
      <p:sp>
        <p:nvSpPr>
          <p:cNvPr id="22" name="Shape 20"/>
          <p:cNvSpPr/>
          <p:nvPr/>
        </p:nvSpPr>
        <p:spPr>
          <a:xfrm>
            <a:off x="5623560" y="3474720"/>
            <a:ext cx="3749040" cy="0"/>
          </a:xfrm>
          <a:prstGeom prst="line">
            <a:avLst/>
          </a:prstGeom>
          <a:noFill/>
          <a:ln w="9525">
            <a:solidFill>
              <a:srgbClr val="E6E6DE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669280" y="3547872"/>
            <a:ext cx="137160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Monospaced (data)</a:t>
            </a:r>
            <a:endParaRPr lang="en-US" sz="950" dirty="0"/>
          </a:p>
        </p:txBody>
      </p:sp>
      <p:sp>
        <p:nvSpPr>
          <p:cNvPr id="24" name="Text 22"/>
          <p:cNvSpPr/>
          <p:nvPr/>
        </p:nvSpPr>
        <p:spPr>
          <a:xfrm>
            <a:off x="7086600" y="3547872"/>
            <a:ext cx="224028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JetBrains Mono · IBM Plex Mono</a:t>
            </a:r>
            <a:endParaRPr lang="en-US" sz="950" dirty="0"/>
          </a:p>
        </p:txBody>
      </p:sp>
      <p:sp>
        <p:nvSpPr>
          <p:cNvPr id="25" name="Text 23"/>
          <p:cNvSpPr/>
          <p:nvPr/>
        </p:nvSpPr>
        <p:spPr>
          <a:xfrm>
            <a:off x="5623560" y="4023360"/>
            <a:ext cx="3749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Weight usage</a:t>
            </a:r>
            <a:endParaRPr lang="en-US" sz="1300" dirty="0"/>
          </a:p>
        </p:txBody>
      </p:sp>
      <p:sp>
        <p:nvSpPr>
          <p:cNvPr id="26" name="Shape 24"/>
          <p:cNvSpPr/>
          <p:nvPr/>
        </p:nvSpPr>
        <p:spPr>
          <a:xfrm>
            <a:off x="5623560" y="4389120"/>
            <a:ext cx="3749040" cy="0"/>
          </a:xfrm>
          <a:prstGeom prst="line">
            <a:avLst/>
          </a:prstGeom>
          <a:noFill/>
          <a:ln w="9525">
            <a:solidFill>
              <a:srgbClr val="E6E6DE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5669280" y="4443984"/>
            <a:ext cx="146304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Display / hero</a:t>
            </a:r>
            <a:endParaRPr lang="en-US" sz="950" dirty="0"/>
          </a:p>
        </p:txBody>
      </p:sp>
      <p:sp>
        <p:nvSpPr>
          <p:cNvPr id="28" name="Text 26"/>
          <p:cNvSpPr/>
          <p:nvPr/>
        </p:nvSpPr>
        <p:spPr>
          <a:xfrm>
            <a:off x="7178040" y="4443984"/>
            <a:ext cx="214884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700 (Bold)</a:t>
            </a:r>
            <a:endParaRPr lang="en-US" sz="950" dirty="0"/>
          </a:p>
        </p:txBody>
      </p:sp>
      <p:sp>
        <p:nvSpPr>
          <p:cNvPr id="29" name="Shape 27"/>
          <p:cNvSpPr/>
          <p:nvPr/>
        </p:nvSpPr>
        <p:spPr>
          <a:xfrm>
            <a:off x="5623560" y="4736592"/>
            <a:ext cx="3749040" cy="0"/>
          </a:xfrm>
          <a:prstGeom prst="line">
            <a:avLst/>
          </a:prstGeom>
          <a:noFill/>
          <a:ln w="9525">
            <a:solidFill>
              <a:srgbClr val="E6E6DE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669280" y="4791456"/>
            <a:ext cx="146304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Section titles</a:t>
            </a:r>
            <a:endParaRPr lang="en-US" sz="950" dirty="0"/>
          </a:p>
        </p:txBody>
      </p:sp>
      <p:sp>
        <p:nvSpPr>
          <p:cNvPr id="31" name="Text 29"/>
          <p:cNvSpPr/>
          <p:nvPr/>
        </p:nvSpPr>
        <p:spPr>
          <a:xfrm>
            <a:off x="7178040" y="4791456"/>
            <a:ext cx="214884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600–700 (SemiBold / Bold)</a:t>
            </a:r>
            <a:endParaRPr lang="en-US" sz="950" dirty="0"/>
          </a:p>
        </p:txBody>
      </p:sp>
      <p:sp>
        <p:nvSpPr>
          <p:cNvPr id="32" name="Shape 30"/>
          <p:cNvSpPr/>
          <p:nvPr/>
        </p:nvSpPr>
        <p:spPr>
          <a:xfrm>
            <a:off x="5623560" y="5084064"/>
            <a:ext cx="3749040" cy="0"/>
          </a:xfrm>
          <a:prstGeom prst="line">
            <a:avLst/>
          </a:prstGeom>
          <a:noFill/>
          <a:ln w="9525">
            <a:solidFill>
              <a:srgbClr val="E6E6DE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5669280" y="5138928"/>
            <a:ext cx="146304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Subheads</a:t>
            </a:r>
            <a:endParaRPr lang="en-US" sz="950" dirty="0"/>
          </a:p>
        </p:txBody>
      </p:sp>
      <p:sp>
        <p:nvSpPr>
          <p:cNvPr id="34" name="Text 32"/>
          <p:cNvSpPr/>
          <p:nvPr/>
        </p:nvSpPr>
        <p:spPr>
          <a:xfrm>
            <a:off x="7178040" y="5138928"/>
            <a:ext cx="214884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500 (Medium)</a:t>
            </a:r>
            <a:endParaRPr lang="en-US" sz="950" dirty="0"/>
          </a:p>
        </p:txBody>
      </p:sp>
      <p:sp>
        <p:nvSpPr>
          <p:cNvPr id="35" name="Shape 33"/>
          <p:cNvSpPr/>
          <p:nvPr/>
        </p:nvSpPr>
        <p:spPr>
          <a:xfrm>
            <a:off x="5623560" y="5431536"/>
            <a:ext cx="3749040" cy="0"/>
          </a:xfrm>
          <a:prstGeom prst="line">
            <a:avLst/>
          </a:prstGeom>
          <a:noFill/>
          <a:ln w="9525">
            <a:solidFill>
              <a:srgbClr val="E6E6DE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5669280" y="5486400"/>
            <a:ext cx="146304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Body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7178040" y="5486400"/>
            <a:ext cx="214884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400 (Regular)</a:t>
            </a:r>
            <a:endParaRPr lang="en-US" sz="950" dirty="0"/>
          </a:p>
        </p:txBody>
      </p:sp>
      <p:sp>
        <p:nvSpPr>
          <p:cNvPr id="38" name="Shape 36"/>
          <p:cNvSpPr/>
          <p:nvPr/>
        </p:nvSpPr>
        <p:spPr>
          <a:xfrm>
            <a:off x="5623560" y="5779008"/>
            <a:ext cx="3749040" cy="0"/>
          </a:xfrm>
          <a:prstGeom prst="line">
            <a:avLst/>
          </a:prstGeom>
          <a:noFill/>
          <a:ln w="9525">
            <a:solidFill>
              <a:srgbClr val="E6E6DE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5669280" y="5833872"/>
            <a:ext cx="146304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Eyebrows / captions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7178040" y="5833872"/>
            <a:ext cx="214884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600 uppercase, tracked 0.16–0.24 em</a:t>
            </a:r>
            <a:endParaRPr lang="en-US" sz="950" dirty="0"/>
          </a:p>
        </p:txBody>
      </p:sp>
      <p:sp>
        <p:nvSpPr>
          <p:cNvPr id="41" name="Text 39"/>
          <p:cNvSpPr/>
          <p:nvPr/>
        </p:nvSpPr>
        <p:spPr>
          <a:xfrm>
            <a:off x="685800" y="7360920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TYPOGRAPHY</a:t>
            </a:r>
            <a:endParaRPr lang="en-US" sz="850" dirty="0"/>
          </a:p>
        </p:txBody>
      </p:sp>
      <p:sp>
        <p:nvSpPr>
          <p:cNvPr id="42" name="Text 40"/>
          <p:cNvSpPr/>
          <p:nvPr/>
        </p:nvSpPr>
        <p:spPr>
          <a:xfrm>
            <a:off x="5943600" y="7360920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10</a:t>
            </a:r>
            <a:endParaRPr lang="en-US" sz="8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292608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09 · THE BRAND CHARACTER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0" y="292608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2026</a:t>
            </a:r>
            <a:endParaRPr lang="en-US" sz="850" dirty="0"/>
          </a:p>
        </p:txBody>
      </p:sp>
      <p:sp>
        <p:nvSpPr>
          <p:cNvPr id="4" name="Shape 2"/>
          <p:cNvSpPr/>
          <p:nvPr/>
        </p:nvSpPr>
        <p:spPr>
          <a:xfrm>
            <a:off x="685800" y="822960"/>
            <a:ext cx="3657600" cy="5760720"/>
          </a:xfrm>
          <a:prstGeom prst="roundRect">
            <a:avLst>
              <a:gd name="adj" fmla="val 2000"/>
            </a:avLst>
          </a:prstGeom>
          <a:solidFill>
            <a:srgbClr val="221F20"/>
          </a:solidFill>
          <a:ln w="12700">
            <a:solidFill>
              <a:srgbClr val="221F20"/>
            </a:solidFill>
            <a:prstDash val="solid"/>
          </a:ln>
        </p:spPr>
      </p:sp>
      <p:pic>
        <p:nvPicPr>
          <p:cNvPr id="5" name="Image 0" descr="/home/claude/media-kit/editable/assets/ox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2194560"/>
            <a:ext cx="2743200" cy="27432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709160" y="822960"/>
            <a:ext cx="5486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5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MEET OXY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4709160" y="1097280"/>
            <a:ext cx="4663440" cy="1234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200" b="1" spc="-30" kern="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Our brand character — and honestly, our most-liked employee.</a:t>
            </a:r>
            <a:endParaRPr lang="en-US" sz="2200" dirty="0"/>
          </a:p>
        </p:txBody>
      </p:sp>
      <p:sp>
        <p:nvSpPr>
          <p:cNvPr id="8" name="Shape 5"/>
          <p:cNvSpPr/>
          <p:nvPr/>
        </p:nvSpPr>
        <p:spPr>
          <a:xfrm>
            <a:off x="4709160" y="2423160"/>
            <a:ext cx="365760" cy="36576"/>
          </a:xfrm>
          <a:prstGeom prst="rect">
            <a:avLst/>
          </a:prstGeom>
          <a:solidFill>
            <a:srgbClr val="1AA5DF"/>
          </a:solidFill>
          <a:ln w="12700">
            <a:solidFill>
              <a:srgbClr val="1AA5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09160" y="2606040"/>
            <a:ext cx="4663440" cy="1234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0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Oxy is a cyan sphere with an orange orbital ring, referencing oxygen (the eighth element) and echoing our logo's atom. Oxy is warm, curious, and dryly honest — the AI equivalent of a good GP who tells you the truth even when you'd rather hear otherwise.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4709160" y="3886200"/>
            <a:ext cx="4663440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0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Oxy anchors The Clinic — our Friday humour series on LinkedIn, structured as numbered Case Files diagnosing AI failure modes with medical metaphors. Tagline: "Oxy will see you now."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4709160" y="4892040"/>
            <a:ext cx="4663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When Oxy shows up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4709160" y="5257800"/>
            <a:ext cx="4663440" cy="0"/>
          </a:xfrm>
          <a:prstGeom prst="line">
            <a:avLst/>
          </a:prstGeom>
          <a:noFill/>
          <a:ln w="9525">
            <a:solidFill>
              <a:srgbClr val="E6E6DE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754880" y="5330952"/>
            <a:ext cx="160020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Clinic (Fri humour)</a:t>
            </a:r>
            <a:endParaRPr lang="en-US" sz="950" dirty="0"/>
          </a:p>
        </p:txBody>
      </p:sp>
      <p:sp>
        <p:nvSpPr>
          <p:cNvPr id="14" name="Text 11"/>
          <p:cNvSpPr/>
          <p:nvPr/>
        </p:nvSpPr>
        <p:spPr>
          <a:xfrm>
            <a:off x="6400800" y="5330952"/>
            <a:ext cx="297180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Every Friday · Case File format</a:t>
            </a:r>
            <a:endParaRPr lang="en-US" sz="950" dirty="0"/>
          </a:p>
        </p:txBody>
      </p:sp>
      <p:sp>
        <p:nvSpPr>
          <p:cNvPr id="15" name="Shape 12"/>
          <p:cNvSpPr/>
          <p:nvPr/>
        </p:nvSpPr>
        <p:spPr>
          <a:xfrm>
            <a:off x="4709160" y="5715000"/>
            <a:ext cx="4663440" cy="0"/>
          </a:xfrm>
          <a:prstGeom prst="line">
            <a:avLst/>
          </a:prstGeom>
          <a:noFill/>
          <a:ln w="9525">
            <a:solidFill>
              <a:srgbClr val="E6E6DE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4754880" y="5788152"/>
            <a:ext cx="160020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Onboarding welcome</a:t>
            </a:r>
            <a:endParaRPr lang="en-US" sz="950" dirty="0"/>
          </a:p>
        </p:txBody>
      </p:sp>
      <p:sp>
        <p:nvSpPr>
          <p:cNvPr id="17" name="Text 14"/>
          <p:cNvSpPr/>
          <p:nvPr/>
        </p:nvSpPr>
        <p:spPr>
          <a:xfrm>
            <a:off x="6400800" y="5788152"/>
            <a:ext cx="297180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New client kick-offs · light-touch</a:t>
            </a:r>
            <a:endParaRPr lang="en-US" sz="950" dirty="0"/>
          </a:p>
        </p:txBody>
      </p:sp>
      <p:sp>
        <p:nvSpPr>
          <p:cNvPr id="18" name="Shape 15"/>
          <p:cNvSpPr/>
          <p:nvPr/>
        </p:nvSpPr>
        <p:spPr>
          <a:xfrm>
            <a:off x="4709160" y="6172200"/>
            <a:ext cx="4663440" cy="0"/>
          </a:xfrm>
          <a:prstGeom prst="line">
            <a:avLst/>
          </a:prstGeom>
          <a:noFill/>
          <a:ln w="9525">
            <a:solidFill>
              <a:srgbClr val="E6E6DE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754880" y="6245352"/>
            <a:ext cx="160020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Solemn commemorations</a:t>
            </a:r>
            <a:endParaRPr lang="en-US" sz="950" dirty="0"/>
          </a:p>
        </p:txBody>
      </p:sp>
      <p:sp>
        <p:nvSpPr>
          <p:cNvPr id="20" name="Text 17"/>
          <p:cNvSpPr/>
          <p:nvPr/>
        </p:nvSpPr>
        <p:spPr>
          <a:xfrm>
            <a:off x="6400800" y="6245352"/>
            <a:ext cx="297180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Oxy sits out. Juneteenth, Holocaust Remembrance, 9/11, etc.</a:t>
            </a:r>
            <a:endParaRPr lang="en-US" sz="950" dirty="0"/>
          </a:p>
        </p:txBody>
      </p:sp>
      <p:sp>
        <p:nvSpPr>
          <p:cNvPr id="21" name="Text 18"/>
          <p:cNvSpPr/>
          <p:nvPr/>
        </p:nvSpPr>
        <p:spPr>
          <a:xfrm>
            <a:off x="4709160" y="6766560"/>
            <a:ext cx="4663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Colour lock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4709160" y="7086600"/>
            <a:ext cx="46634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Oxy's body is always #1AA5DF (8E Cyan). Never green-teal, never a different blue. The orbital ring is always #E48747 (8E Orange).</a:t>
            </a:r>
            <a:endParaRPr lang="en-US" sz="950" dirty="0"/>
          </a:p>
        </p:txBody>
      </p:sp>
      <p:sp>
        <p:nvSpPr>
          <p:cNvPr id="23" name="Text 20"/>
          <p:cNvSpPr/>
          <p:nvPr/>
        </p:nvSpPr>
        <p:spPr>
          <a:xfrm>
            <a:off x="685800" y="7360920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OXY — THE BRAND CHARACTER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5943600" y="7360920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11</a:t>
            </a:r>
            <a:endParaRPr lang="en-US" sz="8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4E9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292608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10 · VOICE &amp; TONE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0" y="292608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2026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685800" y="777240"/>
            <a:ext cx="5486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5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HOW WE SOUND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685800" y="1051560"/>
            <a:ext cx="86868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200" b="1" spc="-30" kern="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Specific over sweeping. Earned over asserted. Quiet over loud.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85800" y="2194560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In one line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685800" y="2560320"/>
            <a:ext cx="41148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0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 senior consultant who has done the work, has the receipts, and doesn't need to raise their voice.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685800" y="3429000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Firm voice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685800" y="3794760"/>
            <a:ext cx="41148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0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Always first-person plural: we, our, us. Never "I" in 8thElement-branded body copy. The firm speaks; the individual signs off.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85800" y="4663440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Register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85800" y="5029200"/>
            <a:ext cx="41148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0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Editorial and thoughtful for the PERSPECTIVE series. Dryly humorous with Oxy for the Clinic series. Earnest and quiet on solemn commemorations. Never both at once.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685800" y="5897880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Length discipline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685800" y="6263640"/>
            <a:ext cx="41148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0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LinkedIn body copy targets ~2,700 characters (leaving room for hashtags). Short lines. One idea per line. Bold Unicode (𝗹𝗶𝗸𝗲 𝘁𝗵𝗶𝘀) for hooks only — never entire sentences.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5257800" y="2194560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E48747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Do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5257800" y="2560320"/>
            <a:ext cx="4114800" cy="0"/>
          </a:xfrm>
          <a:prstGeom prst="line">
            <a:avLst/>
          </a:prstGeom>
          <a:noFill/>
          <a:ln w="9525">
            <a:solidFill>
              <a:srgbClr val="E6DCB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257800" y="2633472"/>
            <a:ext cx="411480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Prefer specific earned observations ("we've seen three deployments fail because…") over generic sentiment.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5257800" y="3182112"/>
            <a:ext cx="4114800" cy="0"/>
          </a:xfrm>
          <a:prstGeom prst="line">
            <a:avLst/>
          </a:prstGeom>
          <a:noFill/>
          <a:ln w="9525">
            <a:solidFill>
              <a:srgbClr val="E6DCB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257800" y="3255264"/>
            <a:ext cx="411480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Prefer narrative ("here's what happened") over listicles.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5257800" y="3803904"/>
            <a:ext cx="4114800" cy="0"/>
          </a:xfrm>
          <a:prstGeom prst="line">
            <a:avLst/>
          </a:prstGeom>
          <a:noFill/>
          <a:ln w="9525">
            <a:solidFill>
              <a:srgbClr val="E6DCB0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257800" y="3877056"/>
            <a:ext cx="411480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Take defensible positions. Numbers, examples, references.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5257800" y="4425696"/>
            <a:ext cx="4114800" cy="0"/>
          </a:xfrm>
          <a:prstGeom prst="line">
            <a:avLst/>
          </a:prstGeom>
          <a:noFill/>
          <a:ln w="9525">
            <a:solidFill>
              <a:srgbClr val="E6DCB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5257800" y="4498848"/>
            <a:ext cx="411480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Acknowledge counter-arguments before making our case.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5257800" y="5184648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E48747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Don't</a:t>
            </a:r>
            <a:endParaRPr lang="en-US" sz="1300" dirty="0"/>
          </a:p>
        </p:txBody>
      </p:sp>
      <p:sp>
        <p:nvSpPr>
          <p:cNvPr id="24" name="Shape 22"/>
          <p:cNvSpPr/>
          <p:nvPr/>
        </p:nvSpPr>
        <p:spPr>
          <a:xfrm>
            <a:off x="5257800" y="5550408"/>
            <a:ext cx="4114800" cy="0"/>
          </a:xfrm>
          <a:prstGeom prst="line">
            <a:avLst/>
          </a:prstGeom>
          <a:noFill/>
          <a:ln w="9525">
            <a:solidFill>
              <a:srgbClr val="E6DCB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257800" y="5623560"/>
            <a:ext cx="411480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Use motivational-quote culture voice ("Believe. Ship. Repeat.").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5257800" y="6053328"/>
            <a:ext cx="4114800" cy="0"/>
          </a:xfrm>
          <a:prstGeom prst="line">
            <a:avLst/>
          </a:prstGeom>
          <a:noFill/>
          <a:ln w="9525">
            <a:solidFill>
              <a:srgbClr val="E6DCB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5257800" y="6126480"/>
            <a:ext cx="411480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Claim category leadership without proof.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5257800" y="6556248"/>
            <a:ext cx="4114800" cy="0"/>
          </a:xfrm>
          <a:prstGeom prst="line">
            <a:avLst/>
          </a:prstGeom>
          <a:noFill/>
          <a:ln w="9525">
            <a:solidFill>
              <a:srgbClr val="E6DCB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5257800" y="6629400"/>
            <a:ext cx="411480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Use "revolutionary", "game-changing", "10x", "unlock", "leverage" as verbs.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5257800" y="7059168"/>
            <a:ext cx="4114800" cy="0"/>
          </a:xfrm>
          <a:prstGeom prst="line">
            <a:avLst/>
          </a:prstGeom>
          <a:noFill/>
          <a:ln w="9525">
            <a:solidFill>
              <a:srgbClr val="E6DCB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257800" y="7132320"/>
            <a:ext cx="411480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Mix Oxy's humour into a serious PERSPECTIVE post, or vice versa.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685800" y="7360920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VOICE &amp; TONE</a:t>
            </a:r>
            <a:endParaRPr lang="en-US" sz="850" dirty="0"/>
          </a:p>
        </p:txBody>
      </p:sp>
      <p:sp>
        <p:nvSpPr>
          <p:cNvPr id="33" name="Text 31"/>
          <p:cNvSpPr/>
          <p:nvPr/>
        </p:nvSpPr>
        <p:spPr>
          <a:xfrm>
            <a:off x="5943600" y="7360920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12</a:t>
            </a:r>
            <a:endParaRPr lang="en-US" sz="8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292608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11 · APPLICATIONS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0" y="292608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2026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685800" y="777240"/>
            <a:ext cx="5486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5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IN THE WILD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685800" y="1051560"/>
            <a:ext cx="868680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200" b="1" spc="-30" kern="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system, applied.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85800" y="1572768"/>
            <a:ext cx="2788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spc="4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EMAIL SIGNATURE</a:t>
            </a:r>
            <a:endParaRPr lang="en-US" sz="800" dirty="0"/>
          </a:p>
        </p:txBody>
      </p:sp>
      <p:sp>
        <p:nvSpPr>
          <p:cNvPr id="7" name="Shape 5"/>
          <p:cNvSpPr/>
          <p:nvPr/>
        </p:nvSpPr>
        <p:spPr>
          <a:xfrm>
            <a:off x="685800" y="1828800"/>
            <a:ext cx="2788920" cy="2331720"/>
          </a:xfrm>
          <a:prstGeom prst="roundRect">
            <a:avLst>
              <a:gd name="adj" fmla="val 2353"/>
            </a:avLst>
          </a:prstGeom>
          <a:solidFill>
            <a:srgbClr val="F0EFE9"/>
          </a:solidFill>
          <a:ln w="12700">
            <a:solidFill>
              <a:srgbClr val="F0EFE9"/>
            </a:solidFill>
            <a:prstDash val="solid"/>
          </a:ln>
        </p:spPr>
      </p:sp>
      <p:pic>
        <p:nvPicPr>
          <p:cNvPr id="8" name="Image 0" descr="/home/claude/media-kit/logos/png/01_primary-color-on-light_2048w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2057400"/>
            <a:ext cx="1371600" cy="33617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914400" y="2880360"/>
            <a:ext cx="233172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Ramanan Iyengar
</a:t>
            </a:r>
            <a:pPr indent="0" marL="0">
              <a:buNone/>
            </a:pPr>
            <a:r>
              <a:rPr lang="en-US" sz="90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Consulting Partner
</a:t>
            </a:r>
            <a:pPr indent="0" marL="0">
              <a:buNone/>
            </a:pPr>
            <a:r>
              <a:rPr lang="en-US" sz="90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ramanan@8thelement.ai
</a:t>
            </a:r>
            <a:pPr indent="0" marL="0">
              <a:buNone/>
            </a:pPr>
            <a:r>
              <a:rPr lang="en-US" sz="80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8thelement.ai · Hyderabad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3593592" y="1572768"/>
            <a:ext cx="2788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spc="4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LETTERHEAD / DOC FOOTER</a:t>
            </a:r>
            <a:endParaRPr lang="en-US" sz="800" dirty="0"/>
          </a:p>
        </p:txBody>
      </p:sp>
      <p:sp>
        <p:nvSpPr>
          <p:cNvPr id="11" name="Shape 8"/>
          <p:cNvSpPr/>
          <p:nvPr/>
        </p:nvSpPr>
        <p:spPr>
          <a:xfrm>
            <a:off x="3593592" y="1828800"/>
            <a:ext cx="2788920" cy="2331720"/>
          </a:xfrm>
          <a:prstGeom prst="roundRect">
            <a:avLst>
              <a:gd name="adj" fmla="val 2353"/>
            </a:avLst>
          </a:prstGeom>
          <a:solidFill>
            <a:srgbClr val="F0EFE9"/>
          </a:solidFill>
          <a:ln w="12700">
            <a:solidFill>
              <a:srgbClr val="F0EFE9"/>
            </a:solidFill>
            <a:prstDash val="solid"/>
          </a:ln>
        </p:spPr>
      </p:sp>
      <p:pic>
        <p:nvPicPr>
          <p:cNvPr id="12" name="Image 1" descr="/home/claude/media-kit/logos/png/01_primary-color-on-light_2048w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760" y="2103120"/>
            <a:ext cx="1005840" cy="246529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285232" y="2148840"/>
            <a:ext cx="9144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lnSpc>
                <a:spcPct val="120000"/>
              </a:lnSpc>
              <a:buNone/>
            </a:pPr>
            <a:r>
              <a:rPr lang="en-US" sz="70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CONFIDENTIAL</a:t>
            </a:r>
            <a:endParaRPr lang="en-US" sz="700" dirty="0"/>
          </a:p>
          <a:p>
            <a:pPr algn="r" indent="0" marL="0">
              <a:lnSpc>
                <a:spcPct val="120000"/>
              </a:lnSpc>
              <a:buNone/>
            </a:pPr>
            <a:r>
              <a:rPr lang="en-US" sz="70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CLIENT DRAFT</a:t>
            </a:r>
            <a:endParaRPr lang="en-US" sz="700" dirty="0"/>
          </a:p>
        </p:txBody>
      </p:sp>
      <p:sp>
        <p:nvSpPr>
          <p:cNvPr id="14" name="Shape 10"/>
          <p:cNvSpPr/>
          <p:nvPr/>
        </p:nvSpPr>
        <p:spPr>
          <a:xfrm>
            <a:off x="3822192" y="3703320"/>
            <a:ext cx="2331720" cy="0"/>
          </a:xfrm>
          <a:prstGeom prst="line">
            <a:avLst/>
          </a:prstGeom>
          <a:noFill/>
          <a:ln w="9525">
            <a:solidFill>
              <a:srgbClr val="DDDDDD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3822192" y="3776472"/>
            <a:ext cx="2331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8thElement Consulting · India   ·   hello@8thelement.ai   ·   Page 1 of 12</a:t>
            </a:r>
            <a:endParaRPr lang="en-US" sz="650" dirty="0"/>
          </a:p>
        </p:txBody>
      </p:sp>
      <p:sp>
        <p:nvSpPr>
          <p:cNvPr id="16" name="Text 12"/>
          <p:cNvSpPr/>
          <p:nvPr/>
        </p:nvSpPr>
        <p:spPr>
          <a:xfrm>
            <a:off x="6501384" y="1572768"/>
            <a:ext cx="2788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spc="4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SOCIAL AVATAR (LINKEDIN / X)</a:t>
            </a:r>
            <a:endParaRPr lang="en-US" sz="800" dirty="0"/>
          </a:p>
        </p:txBody>
      </p:sp>
      <p:sp>
        <p:nvSpPr>
          <p:cNvPr id="17" name="Shape 13"/>
          <p:cNvSpPr/>
          <p:nvPr/>
        </p:nvSpPr>
        <p:spPr>
          <a:xfrm>
            <a:off x="6501384" y="1828800"/>
            <a:ext cx="2788920" cy="2331720"/>
          </a:xfrm>
          <a:prstGeom prst="roundRect">
            <a:avLst>
              <a:gd name="adj" fmla="val 2353"/>
            </a:avLst>
          </a:prstGeom>
          <a:solidFill>
            <a:srgbClr val="F0EFE9"/>
          </a:solidFill>
          <a:ln w="12700">
            <a:solidFill>
              <a:srgbClr val="F0EFE9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7278624" y="2148840"/>
            <a:ext cx="1234440" cy="1234440"/>
          </a:xfrm>
          <a:prstGeom prst="ellipse">
            <a:avLst/>
          </a:prstGeom>
          <a:solidFill>
            <a:srgbClr val="221F20"/>
          </a:solidFill>
          <a:ln w="12700">
            <a:solidFill>
              <a:srgbClr val="221F20"/>
            </a:solidFill>
            <a:prstDash val="solid"/>
          </a:ln>
        </p:spPr>
      </p:sp>
      <p:pic>
        <p:nvPicPr>
          <p:cNvPr id="19" name="Image 2" descr="/home/claude/media-kit/logos/png/07_mark-only-white_1024p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215" y="2383384"/>
            <a:ext cx="561259" cy="765353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6501384" y="3703320"/>
            <a:ext cx="2788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Mark only · reversed on dark</a:t>
            </a:r>
            <a:endParaRPr lang="en-US" sz="900" dirty="0"/>
          </a:p>
        </p:txBody>
      </p:sp>
      <p:sp>
        <p:nvSpPr>
          <p:cNvPr id="21" name="Text 16"/>
          <p:cNvSpPr/>
          <p:nvPr/>
        </p:nvSpPr>
        <p:spPr>
          <a:xfrm>
            <a:off x="685800" y="4453128"/>
            <a:ext cx="2788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spc="4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DECK COVER (DARK)</a:t>
            </a:r>
            <a:endParaRPr lang="en-US" sz="800" dirty="0"/>
          </a:p>
        </p:txBody>
      </p:sp>
      <p:sp>
        <p:nvSpPr>
          <p:cNvPr id="22" name="Shape 17"/>
          <p:cNvSpPr/>
          <p:nvPr/>
        </p:nvSpPr>
        <p:spPr>
          <a:xfrm>
            <a:off x="685800" y="4709160"/>
            <a:ext cx="2788920" cy="2331720"/>
          </a:xfrm>
          <a:prstGeom prst="roundRect">
            <a:avLst>
              <a:gd name="adj" fmla="val 2353"/>
            </a:avLst>
          </a:prstGeom>
          <a:solidFill>
            <a:srgbClr val="221F20"/>
          </a:solidFill>
          <a:ln w="12700">
            <a:solidFill>
              <a:srgbClr val="221F20"/>
            </a:solidFill>
            <a:prstDash val="solid"/>
          </a:ln>
        </p:spPr>
      </p:sp>
      <p:pic>
        <p:nvPicPr>
          <p:cNvPr id="23" name="Image 3" descr="/home/claude/media-kit/logos/png/02_primary-color-on-dark_2048w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937760"/>
            <a:ext cx="1051560" cy="257735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2103120" y="4983480"/>
            <a:ext cx="1143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0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Q4 · Perspective 12</a:t>
            </a:r>
            <a:endParaRPr lang="en-US" sz="700" dirty="0"/>
          </a:p>
        </p:txBody>
      </p:sp>
      <p:sp>
        <p:nvSpPr>
          <p:cNvPr id="25" name="Text 19"/>
          <p:cNvSpPr/>
          <p:nvPr/>
        </p:nvSpPr>
        <p:spPr>
          <a:xfrm>
            <a:off x="914400" y="5989320"/>
            <a:ext cx="233172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audit rules just changed for AI.</a:t>
            </a:r>
            <a:endParaRPr lang="en-US" sz="1400" dirty="0"/>
          </a:p>
        </p:txBody>
      </p:sp>
      <p:sp>
        <p:nvSpPr>
          <p:cNvPr id="26" name="Text 20"/>
          <p:cNvSpPr/>
          <p:nvPr/>
        </p:nvSpPr>
        <p:spPr>
          <a:xfrm>
            <a:off x="914400" y="6720840"/>
            <a:ext cx="2331720" cy="2560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75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WHAT ISO/IEC 42001 MEANS FOR YOUR BOARD.</a:t>
            </a:r>
            <a:endParaRPr lang="en-US" sz="750" dirty="0"/>
          </a:p>
        </p:txBody>
      </p:sp>
      <p:sp>
        <p:nvSpPr>
          <p:cNvPr id="27" name="Text 21"/>
          <p:cNvSpPr/>
          <p:nvPr/>
        </p:nvSpPr>
        <p:spPr>
          <a:xfrm>
            <a:off x="3593592" y="4453128"/>
            <a:ext cx="2788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spc="4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BUSINESS CARD (FRONT)</a:t>
            </a:r>
            <a:endParaRPr lang="en-US" sz="800" dirty="0"/>
          </a:p>
        </p:txBody>
      </p:sp>
      <p:sp>
        <p:nvSpPr>
          <p:cNvPr id="28" name="Shape 22"/>
          <p:cNvSpPr/>
          <p:nvPr/>
        </p:nvSpPr>
        <p:spPr>
          <a:xfrm>
            <a:off x="3593592" y="4709160"/>
            <a:ext cx="2788920" cy="2331720"/>
          </a:xfrm>
          <a:prstGeom prst="roundRect">
            <a:avLst>
              <a:gd name="adj" fmla="val 2353"/>
            </a:avLst>
          </a:prstGeom>
          <a:solidFill>
            <a:srgbClr val="221F20"/>
          </a:solidFill>
          <a:ln w="12700">
            <a:solidFill>
              <a:srgbClr val="221F20"/>
            </a:solidFill>
            <a:prstDash val="solid"/>
          </a:ln>
        </p:spPr>
      </p:sp>
      <p:pic>
        <p:nvPicPr>
          <p:cNvPr id="29" name="Image 4" descr="/home/claude/media-kit/logos/png/02_primary-color-on-dark_2048w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2192" y="4937760"/>
            <a:ext cx="1188720" cy="291353"/>
          </a:xfrm>
          <a:prstGeom prst="rect">
            <a:avLst/>
          </a:prstGeom>
        </p:spPr>
      </p:pic>
      <p:sp>
        <p:nvSpPr>
          <p:cNvPr id="30" name="Text 23"/>
          <p:cNvSpPr/>
          <p:nvPr/>
        </p:nvSpPr>
        <p:spPr>
          <a:xfrm>
            <a:off x="3822192" y="6080760"/>
            <a:ext cx="233172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b="1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Ramanan Iyengar</a:t>
            </a:r>
            <a:endParaRPr lang="en-US" sz="1200" dirty="0"/>
          </a:p>
        </p:txBody>
      </p:sp>
      <p:sp>
        <p:nvSpPr>
          <p:cNvPr id="31" name="Text 24"/>
          <p:cNvSpPr/>
          <p:nvPr/>
        </p:nvSpPr>
        <p:spPr>
          <a:xfrm>
            <a:off x="3822192" y="6400800"/>
            <a:ext cx="2331720" cy="228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0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CONSULTING PARTNER</a:t>
            </a:r>
            <a:endParaRPr lang="en-US" sz="800" dirty="0"/>
          </a:p>
        </p:txBody>
      </p:sp>
      <p:sp>
        <p:nvSpPr>
          <p:cNvPr id="32" name="Text 25"/>
          <p:cNvSpPr/>
          <p:nvPr/>
        </p:nvSpPr>
        <p:spPr>
          <a:xfrm>
            <a:off x="3822192" y="6675120"/>
            <a:ext cx="2331720" cy="228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0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ramanan@8thelement.ai · +91 · Hyderabad</a:t>
            </a:r>
            <a:endParaRPr lang="en-US" sz="800" dirty="0"/>
          </a:p>
        </p:txBody>
      </p:sp>
      <p:sp>
        <p:nvSpPr>
          <p:cNvPr id="33" name="Text 26"/>
          <p:cNvSpPr/>
          <p:nvPr/>
        </p:nvSpPr>
        <p:spPr>
          <a:xfrm>
            <a:off x="6501384" y="4453128"/>
            <a:ext cx="2788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spc="4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EVENT / BOOTH BANNER (EXCERPT)</a:t>
            </a:r>
            <a:endParaRPr lang="en-US" sz="800" dirty="0"/>
          </a:p>
        </p:txBody>
      </p:sp>
      <p:sp>
        <p:nvSpPr>
          <p:cNvPr id="34" name="Shape 27"/>
          <p:cNvSpPr/>
          <p:nvPr/>
        </p:nvSpPr>
        <p:spPr>
          <a:xfrm>
            <a:off x="6501384" y="4709160"/>
            <a:ext cx="2788920" cy="2331720"/>
          </a:xfrm>
          <a:prstGeom prst="roundRect">
            <a:avLst>
              <a:gd name="adj" fmla="val 2353"/>
            </a:avLst>
          </a:prstGeom>
          <a:solidFill>
            <a:srgbClr val="F4E9C1"/>
          </a:solidFill>
          <a:ln w="12700">
            <a:solidFill>
              <a:srgbClr val="F4E9C1"/>
            </a:solidFill>
            <a:prstDash val="solid"/>
          </a:ln>
        </p:spPr>
      </p:sp>
      <p:sp>
        <p:nvSpPr>
          <p:cNvPr id="35" name="Text 28"/>
          <p:cNvSpPr/>
          <p:nvPr/>
        </p:nvSpPr>
        <p:spPr>
          <a:xfrm>
            <a:off x="6729984" y="5074920"/>
            <a:ext cx="233172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00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AI, </a:t>
            </a:r>
            <a:pPr indent="0" marL="0">
              <a:buNone/>
            </a:pPr>
            <a:r>
              <a:rPr lang="en-US" sz="2000" b="1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done accountably.</a:t>
            </a:r>
            <a:endParaRPr lang="en-US" sz="2000" dirty="0"/>
          </a:p>
        </p:txBody>
      </p:sp>
      <p:sp>
        <p:nvSpPr>
          <p:cNvPr id="36" name="Text 29"/>
          <p:cNvSpPr/>
          <p:nvPr/>
        </p:nvSpPr>
        <p:spPr>
          <a:xfrm>
            <a:off x="6729984" y="6537960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8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BOOTH 8E · HALL 4</a:t>
            </a:r>
            <a:endParaRPr lang="en-US" sz="800" dirty="0"/>
          </a:p>
        </p:txBody>
      </p:sp>
      <p:pic>
        <p:nvPicPr>
          <p:cNvPr id="37" name="Image 5" descr="/home/claude/media-kit/logos/png/01_primary-color-on-light_2048w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864" y="6565751"/>
            <a:ext cx="1005840" cy="246529"/>
          </a:xfrm>
          <a:prstGeom prst="rect">
            <a:avLst/>
          </a:prstGeom>
        </p:spPr>
      </p:pic>
      <p:sp>
        <p:nvSpPr>
          <p:cNvPr id="38" name="Text 30"/>
          <p:cNvSpPr/>
          <p:nvPr/>
        </p:nvSpPr>
        <p:spPr>
          <a:xfrm>
            <a:off x="685800" y="7360920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APPLICATIONS</a:t>
            </a:r>
            <a:endParaRPr lang="en-US" sz="850" dirty="0"/>
          </a:p>
        </p:txBody>
      </p:sp>
      <p:sp>
        <p:nvSpPr>
          <p:cNvPr id="39" name="Text 31"/>
          <p:cNvSpPr/>
          <p:nvPr/>
        </p:nvSpPr>
        <p:spPr>
          <a:xfrm>
            <a:off x="5943600" y="7360920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13</a:t>
            </a:r>
            <a:endParaRPr lang="en-US" sz="8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292608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12 · PRESS &amp; PARTNERSHIP PLACEMENTS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0" y="292608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2026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685800" y="777240"/>
            <a:ext cx="5486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5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WHERE WE SIT NEXT TO OTHERS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685800" y="1051560"/>
            <a:ext cx="868680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200" b="1" spc="-30" kern="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How the logo behaves in shared surfaces.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85800" y="1600200"/>
            <a:ext cx="8686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0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These rules apply to press releases, partner co-brands, event line-ups, and any surface where our logo appears alongside a third party.</a:t>
            </a:r>
            <a:endParaRPr lang="en-US" sz="1050" dirty="0"/>
          </a:p>
        </p:txBody>
      </p:sp>
      <p:sp>
        <p:nvSpPr>
          <p:cNvPr id="7" name="Text 5"/>
          <p:cNvSpPr/>
          <p:nvPr/>
        </p:nvSpPr>
        <p:spPr>
          <a:xfrm>
            <a:off x="685800" y="2286000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Co-brand lock-up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685800" y="2651760"/>
            <a:ext cx="4114800" cy="1737360"/>
          </a:xfrm>
          <a:prstGeom prst="roundRect">
            <a:avLst>
              <a:gd name="adj" fmla="val 3158"/>
            </a:avLst>
          </a:prstGeom>
          <a:solidFill>
            <a:srgbClr val="F0EFE9"/>
          </a:solidFill>
          <a:ln w="12700">
            <a:solidFill>
              <a:srgbClr val="F0EFE9"/>
            </a:solidFill>
            <a:prstDash val="solid"/>
          </a:ln>
        </p:spPr>
      </p:sp>
      <p:pic>
        <p:nvPicPr>
          <p:cNvPr id="9" name="Image 0" descr="/home/claude/media-kit/logos/png/01_primary-color-on-light_2048w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3341146"/>
            <a:ext cx="1463040" cy="358588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2651760" y="3108960"/>
            <a:ext cx="0" cy="822960"/>
          </a:xfrm>
          <a:prstGeom prst="line">
            <a:avLst/>
          </a:prstGeom>
          <a:noFill/>
          <a:ln w="12700">
            <a:solidFill>
              <a:srgbClr val="9AA5AD">
                <a:alpha val="50000"/>
              </a:srgbClr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926080" y="3017520"/>
            <a:ext cx="164592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i="1" dirty="0">
                <a:solidFill>
                  <a:srgbClr val="9AA5A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Partner</a:t>
            </a:r>
            <a:endParaRPr lang="en-US" sz="2200" dirty="0"/>
          </a:p>
          <a:p>
            <a:pPr indent="0" marL="0">
              <a:buNone/>
            </a:pPr>
            <a:r>
              <a:rPr lang="en-US" sz="2200" i="1" dirty="0">
                <a:solidFill>
                  <a:srgbClr val="9AA5AD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logo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85800" y="4526280"/>
            <a:ext cx="41148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9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Divider is a 1 pt gray rule at 50% opacity, sized to the shorter of the two logos. Both logos should optically weigh the same — scale to visual balance, not to matched pixel dimensions.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685800" y="5440680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Order in press releases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685800" y="5852160"/>
            <a:ext cx="4114800" cy="0"/>
          </a:xfrm>
          <a:prstGeom prst="line">
            <a:avLst/>
          </a:prstGeom>
          <a:noFill/>
          <a:ln w="9525">
            <a:solidFill>
              <a:srgbClr val="E6E6DE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77240" y="5907024"/>
            <a:ext cx="137160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Joint release</a:t>
            </a:r>
            <a:endParaRPr lang="en-US" sz="950" dirty="0"/>
          </a:p>
        </p:txBody>
      </p:sp>
      <p:sp>
        <p:nvSpPr>
          <p:cNvPr id="16" name="Text 13"/>
          <p:cNvSpPr/>
          <p:nvPr/>
        </p:nvSpPr>
        <p:spPr>
          <a:xfrm>
            <a:off x="2194560" y="5907024"/>
            <a:ext cx="260604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Alphabetical order in the header and title.</a:t>
            </a:r>
            <a:endParaRPr lang="en-US" sz="950" dirty="0"/>
          </a:p>
        </p:txBody>
      </p:sp>
      <p:sp>
        <p:nvSpPr>
          <p:cNvPr id="17" name="Shape 14"/>
          <p:cNvSpPr/>
          <p:nvPr/>
        </p:nvSpPr>
        <p:spPr>
          <a:xfrm>
            <a:off x="685800" y="6217920"/>
            <a:ext cx="4114800" cy="0"/>
          </a:xfrm>
          <a:prstGeom prst="line">
            <a:avLst/>
          </a:prstGeom>
          <a:noFill/>
          <a:ln w="9525">
            <a:solidFill>
              <a:srgbClr val="E6E6DE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77240" y="6272784"/>
            <a:ext cx="137160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We initiated</a:t>
            </a:r>
            <a:endParaRPr lang="en-US" sz="950" dirty="0"/>
          </a:p>
        </p:txBody>
      </p:sp>
      <p:sp>
        <p:nvSpPr>
          <p:cNvPr id="19" name="Text 16"/>
          <p:cNvSpPr/>
          <p:nvPr/>
        </p:nvSpPr>
        <p:spPr>
          <a:xfrm>
            <a:off x="2194560" y="6272784"/>
            <a:ext cx="260604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8thElement first, partner second.</a:t>
            </a:r>
            <a:endParaRPr lang="en-US" sz="950" dirty="0"/>
          </a:p>
        </p:txBody>
      </p:sp>
      <p:sp>
        <p:nvSpPr>
          <p:cNvPr id="20" name="Shape 17"/>
          <p:cNvSpPr/>
          <p:nvPr/>
        </p:nvSpPr>
        <p:spPr>
          <a:xfrm>
            <a:off x="685800" y="6583680"/>
            <a:ext cx="4114800" cy="0"/>
          </a:xfrm>
          <a:prstGeom prst="line">
            <a:avLst/>
          </a:prstGeom>
          <a:noFill/>
          <a:ln w="9525">
            <a:solidFill>
              <a:srgbClr val="E6E6DE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777240" y="6638544"/>
            <a:ext cx="137160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Partner initiated</a:t>
            </a:r>
            <a:endParaRPr lang="en-US" sz="950" dirty="0"/>
          </a:p>
        </p:txBody>
      </p:sp>
      <p:sp>
        <p:nvSpPr>
          <p:cNvPr id="22" name="Text 19"/>
          <p:cNvSpPr/>
          <p:nvPr/>
        </p:nvSpPr>
        <p:spPr>
          <a:xfrm>
            <a:off x="2194560" y="6638544"/>
            <a:ext cx="260604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Partner first, 8thElement second.</a:t>
            </a:r>
            <a:endParaRPr lang="en-US" sz="950" dirty="0"/>
          </a:p>
        </p:txBody>
      </p:sp>
      <p:sp>
        <p:nvSpPr>
          <p:cNvPr id="23" name="Text 20"/>
          <p:cNvSpPr/>
          <p:nvPr/>
        </p:nvSpPr>
        <p:spPr>
          <a:xfrm>
            <a:off x="5257800" y="2286000"/>
            <a:ext cx="41148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E48747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Boilerplate placement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5257800" y="2606040"/>
            <a:ext cx="4114800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Every press release ends with a two-paragraph boilerplate: one for 8thElement, one for the partner. Ours is supplied on page 15 in three lengths (25, 75, 150 words) — pick the one that suits the release length.</a:t>
            </a:r>
            <a:endParaRPr lang="en-US" sz="950" dirty="0"/>
          </a:p>
        </p:txBody>
      </p:sp>
      <p:sp>
        <p:nvSpPr>
          <p:cNvPr id="25" name="Text 22"/>
          <p:cNvSpPr/>
          <p:nvPr/>
        </p:nvSpPr>
        <p:spPr>
          <a:xfrm>
            <a:off x="5257800" y="3520440"/>
            <a:ext cx="41148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E48747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Media citation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5257800" y="3840480"/>
            <a:ext cx="4114800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Always: 8thElement (one word, lowercase th, capital E). Never: 8th Element, 8thelement, EighthElement, 8E (except in the mark-only avatar and clear-space callouts).</a:t>
            </a:r>
            <a:endParaRPr lang="en-US" sz="950" dirty="0"/>
          </a:p>
        </p:txBody>
      </p:sp>
      <p:sp>
        <p:nvSpPr>
          <p:cNvPr id="27" name="Text 24"/>
          <p:cNvSpPr/>
          <p:nvPr/>
        </p:nvSpPr>
        <p:spPr>
          <a:xfrm>
            <a:off x="5257800" y="4754880"/>
            <a:ext cx="41148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E48747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Event line-ups &amp; sponsor walls</a:t>
            </a:r>
            <a:endParaRPr lang="en-US" sz="1200" dirty="0"/>
          </a:p>
        </p:txBody>
      </p:sp>
      <p:sp>
        <p:nvSpPr>
          <p:cNvPr id="28" name="Text 25"/>
          <p:cNvSpPr/>
          <p:nvPr/>
        </p:nvSpPr>
        <p:spPr>
          <a:xfrm>
            <a:off x="5257800" y="5074920"/>
            <a:ext cx="4114800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Where dozens of logos appear together (conference sponsor walls, coalition banners), supply the 03 Monochrome Black or 04 Monochrome White version. A colour lock-up on a monochrome wall reads as attention-seeking.</a:t>
            </a:r>
            <a:endParaRPr lang="en-US" sz="950" dirty="0"/>
          </a:p>
        </p:txBody>
      </p:sp>
      <p:sp>
        <p:nvSpPr>
          <p:cNvPr id="29" name="Text 26"/>
          <p:cNvSpPr/>
          <p:nvPr/>
        </p:nvSpPr>
        <p:spPr>
          <a:xfrm>
            <a:off x="5257800" y="5989320"/>
            <a:ext cx="41148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E48747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On third-party press releases</a:t>
            </a:r>
            <a:endParaRPr lang="en-US" sz="1200" dirty="0"/>
          </a:p>
        </p:txBody>
      </p:sp>
      <p:sp>
        <p:nvSpPr>
          <p:cNvPr id="30" name="Text 27"/>
          <p:cNvSpPr/>
          <p:nvPr/>
        </p:nvSpPr>
        <p:spPr>
          <a:xfrm>
            <a:off x="5257800" y="6309360"/>
            <a:ext cx="4114800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Only 01 Primary Color on Light or 03 Monochrome Black may be embedded in press body copy. The mark-only variants are reserved for social and product surfaces.</a:t>
            </a:r>
            <a:endParaRPr lang="en-US" sz="950" dirty="0"/>
          </a:p>
        </p:txBody>
      </p:sp>
      <p:sp>
        <p:nvSpPr>
          <p:cNvPr id="31" name="Text 28"/>
          <p:cNvSpPr/>
          <p:nvPr/>
        </p:nvSpPr>
        <p:spPr>
          <a:xfrm>
            <a:off x="685800" y="7360920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PRESS &amp; PARTNERSHIP PLACEMENTS</a:t>
            </a:r>
            <a:endParaRPr lang="en-US" sz="850" dirty="0"/>
          </a:p>
        </p:txBody>
      </p:sp>
      <p:sp>
        <p:nvSpPr>
          <p:cNvPr id="32" name="Text 29"/>
          <p:cNvSpPr/>
          <p:nvPr/>
        </p:nvSpPr>
        <p:spPr>
          <a:xfrm>
            <a:off x="5943600" y="7360920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14</a:t>
            </a:r>
            <a:endParaRPr lang="en-US" sz="8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22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292608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13 · CONTACT &amp; DOWNLOADS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0" y="292608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2026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685800" y="822960"/>
            <a:ext cx="5486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5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GET IN TOUCH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685800" y="1097280"/>
            <a:ext cx="457200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200" b="1" spc="-30" kern="0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This book is a living document.</a:t>
            </a:r>
            <a:endParaRPr lang="en-US" sz="2200" dirty="0"/>
          </a:p>
          <a:p>
            <a:pPr indent="0" marL="0">
              <a:buNone/>
            </a:pPr>
            <a:r>
              <a:rPr lang="en-US" sz="2200" b="1" spc="-30" kern="0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Ask before you improvise.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685800" y="2606040"/>
            <a:ext cx="365760" cy="36576"/>
          </a:xfrm>
          <a:prstGeom prst="rect">
            <a:avLst/>
          </a:prstGeom>
          <a:solidFill>
            <a:srgbClr val="1AA5DF"/>
          </a:solidFill>
          <a:ln w="12700">
            <a:solidFill>
              <a:srgbClr val="1AA5D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85800" y="2788920"/>
            <a:ext cx="457200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000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For anything not covered here — a new format, a new surface, a strategic co-brand, a press exception — write to us before you publish. We'd rather have the conversation than clean up the artefact.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685800" y="4389120"/>
            <a:ext cx="4572000" cy="0"/>
          </a:xfrm>
          <a:prstGeom prst="line">
            <a:avLst/>
          </a:prstGeom>
          <a:noFill/>
          <a:ln w="9525">
            <a:solidFill>
              <a:srgbClr val="33333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77240" y="4443984"/>
            <a:ext cx="164592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Brand / press enquiries</a:t>
            </a:r>
            <a:endParaRPr lang="en-US" sz="950" dirty="0"/>
          </a:p>
        </p:txBody>
      </p:sp>
      <p:sp>
        <p:nvSpPr>
          <p:cNvPr id="10" name="Text 8"/>
          <p:cNvSpPr/>
          <p:nvPr/>
        </p:nvSpPr>
        <p:spPr>
          <a:xfrm>
            <a:off x="2468880" y="4443984"/>
            <a:ext cx="278892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press@8thelement.ai</a:t>
            </a:r>
            <a:endParaRPr lang="en-US" sz="950" dirty="0"/>
          </a:p>
        </p:txBody>
      </p:sp>
      <p:sp>
        <p:nvSpPr>
          <p:cNvPr id="11" name="Shape 9"/>
          <p:cNvSpPr/>
          <p:nvPr/>
        </p:nvSpPr>
        <p:spPr>
          <a:xfrm>
            <a:off x="685800" y="4754880"/>
            <a:ext cx="4572000" cy="0"/>
          </a:xfrm>
          <a:prstGeom prst="line">
            <a:avLst/>
          </a:prstGeom>
          <a:noFill/>
          <a:ln w="9525">
            <a:solidFill>
              <a:srgbClr val="33333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77240" y="4809744"/>
            <a:ext cx="164592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Partnership enquiries</a:t>
            </a:r>
            <a:endParaRPr lang="en-US" sz="950" dirty="0"/>
          </a:p>
        </p:txBody>
      </p:sp>
      <p:sp>
        <p:nvSpPr>
          <p:cNvPr id="13" name="Text 11"/>
          <p:cNvSpPr/>
          <p:nvPr/>
        </p:nvSpPr>
        <p:spPr>
          <a:xfrm>
            <a:off x="2468880" y="4809744"/>
            <a:ext cx="278892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partners@8thelement.ai</a:t>
            </a:r>
            <a:endParaRPr lang="en-US" sz="950" dirty="0"/>
          </a:p>
        </p:txBody>
      </p:sp>
      <p:sp>
        <p:nvSpPr>
          <p:cNvPr id="14" name="Shape 12"/>
          <p:cNvSpPr/>
          <p:nvPr/>
        </p:nvSpPr>
        <p:spPr>
          <a:xfrm>
            <a:off x="685800" y="5120640"/>
            <a:ext cx="4572000" cy="0"/>
          </a:xfrm>
          <a:prstGeom prst="line">
            <a:avLst/>
          </a:prstGeom>
          <a:noFill/>
          <a:ln w="9525">
            <a:solidFill>
              <a:srgbClr val="33333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77240" y="5175504"/>
            <a:ext cx="164592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General</a:t>
            </a:r>
            <a:endParaRPr lang="en-US" sz="950" dirty="0"/>
          </a:p>
        </p:txBody>
      </p:sp>
      <p:sp>
        <p:nvSpPr>
          <p:cNvPr id="16" name="Text 14"/>
          <p:cNvSpPr/>
          <p:nvPr/>
        </p:nvSpPr>
        <p:spPr>
          <a:xfrm>
            <a:off x="2468880" y="5175504"/>
            <a:ext cx="278892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hello@8thelement.ai</a:t>
            </a:r>
            <a:endParaRPr lang="en-US" sz="950" dirty="0"/>
          </a:p>
        </p:txBody>
      </p:sp>
      <p:sp>
        <p:nvSpPr>
          <p:cNvPr id="17" name="Shape 15"/>
          <p:cNvSpPr/>
          <p:nvPr/>
        </p:nvSpPr>
        <p:spPr>
          <a:xfrm>
            <a:off x="685800" y="5486400"/>
            <a:ext cx="4572000" cy="0"/>
          </a:xfrm>
          <a:prstGeom prst="line">
            <a:avLst/>
          </a:prstGeom>
          <a:noFill/>
          <a:ln w="9525">
            <a:solidFill>
              <a:srgbClr val="33333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77240" y="5541264"/>
            <a:ext cx="164592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Web</a:t>
            </a:r>
            <a:endParaRPr lang="en-US" sz="950" dirty="0"/>
          </a:p>
        </p:txBody>
      </p:sp>
      <p:sp>
        <p:nvSpPr>
          <p:cNvPr id="19" name="Text 17"/>
          <p:cNvSpPr/>
          <p:nvPr/>
        </p:nvSpPr>
        <p:spPr>
          <a:xfrm>
            <a:off x="2468880" y="5541264"/>
            <a:ext cx="278892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8thelement.ai</a:t>
            </a:r>
            <a:endParaRPr lang="en-US" sz="950" dirty="0"/>
          </a:p>
        </p:txBody>
      </p:sp>
      <p:sp>
        <p:nvSpPr>
          <p:cNvPr id="20" name="Shape 18"/>
          <p:cNvSpPr/>
          <p:nvPr/>
        </p:nvSpPr>
        <p:spPr>
          <a:xfrm>
            <a:off x="685800" y="5852160"/>
            <a:ext cx="4572000" cy="0"/>
          </a:xfrm>
          <a:prstGeom prst="line">
            <a:avLst/>
          </a:prstGeom>
          <a:noFill/>
          <a:ln w="9525">
            <a:solidFill>
              <a:srgbClr val="33333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77240" y="5907024"/>
            <a:ext cx="164592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LinkedIn</a:t>
            </a:r>
            <a:endParaRPr lang="en-US" sz="950" dirty="0"/>
          </a:p>
        </p:txBody>
      </p:sp>
      <p:sp>
        <p:nvSpPr>
          <p:cNvPr id="22" name="Text 20"/>
          <p:cNvSpPr/>
          <p:nvPr/>
        </p:nvSpPr>
        <p:spPr>
          <a:xfrm>
            <a:off x="2468880" y="5907024"/>
            <a:ext cx="278892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linkedin.com/company/8thelement</a:t>
            </a:r>
            <a:endParaRPr lang="en-US" sz="950" dirty="0"/>
          </a:p>
        </p:txBody>
      </p:sp>
      <p:sp>
        <p:nvSpPr>
          <p:cNvPr id="23" name="Text 21"/>
          <p:cNvSpPr/>
          <p:nvPr/>
        </p:nvSpPr>
        <p:spPr>
          <a:xfrm>
            <a:off x="5852160" y="822960"/>
            <a:ext cx="5486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5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THIS KIT CONTAINS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852160" y="1234440"/>
            <a:ext cx="3520440" cy="0"/>
          </a:xfrm>
          <a:prstGeom prst="line">
            <a:avLst/>
          </a:prstGeom>
          <a:noFill/>
          <a:ln w="9525">
            <a:solidFill>
              <a:srgbClr val="33333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897880" y="1289304"/>
            <a:ext cx="155448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Brand Book</a:t>
            </a:r>
            <a:endParaRPr lang="en-US" sz="950" dirty="0"/>
          </a:p>
        </p:txBody>
      </p:sp>
      <p:sp>
        <p:nvSpPr>
          <p:cNvPr id="26" name="Text 24"/>
          <p:cNvSpPr/>
          <p:nvPr/>
        </p:nvSpPr>
        <p:spPr>
          <a:xfrm>
            <a:off x="7498080" y="1289304"/>
            <a:ext cx="192024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This PDF/PPTX</a:t>
            </a:r>
            <a:endParaRPr lang="en-US" sz="950" dirty="0"/>
          </a:p>
        </p:txBody>
      </p:sp>
      <p:sp>
        <p:nvSpPr>
          <p:cNvPr id="27" name="Shape 25"/>
          <p:cNvSpPr/>
          <p:nvPr/>
        </p:nvSpPr>
        <p:spPr>
          <a:xfrm>
            <a:off x="5852160" y="1600200"/>
            <a:ext cx="3520440" cy="0"/>
          </a:xfrm>
          <a:prstGeom prst="line">
            <a:avLst/>
          </a:prstGeom>
          <a:noFill/>
          <a:ln w="9525">
            <a:solidFill>
              <a:srgbClr val="333333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897880" y="1655064"/>
            <a:ext cx="155448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Logo — SVG</a:t>
            </a:r>
            <a:endParaRPr lang="en-US" sz="950" dirty="0"/>
          </a:p>
        </p:txBody>
      </p:sp>
      <p:sp>
        <p:nvSpPr>
          <p:cNvPr id="29" name="Text 27"/>
          <p:cNvSpPr/>
          <p:nvPr/>
        </p:nvSpPr>
        <p:spPr>
          <a:xfrm>
            <a:off x="7498080" y="1655064"/>
            <a:ext cx="192024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8 files — primary + 7 variations</a:t>
            </a:r>
            <a:endParaRPr lang="en-US" sz="950" dirty="0"/>
          </a:p>
        </p:txBody>
      </p:sp>
      <p:sp>
        <p:nvSpPr>
          <p:cNvPr id="30" name="Shape 28"/>
          <p:cNvSpPr/>
          <p:nvPr/>
        </p:nvSpPr>
        <p:spPr>
          <a:xfrm>
            <a:off x="5852160" y="1965960"/>
            <a:ext cx="3520440" cy="0"/>
          </a:xfrm>
          <a:prstGeom prst="line">
            <a:avLst/>
          </a:prstGeom>
          <a:noFill/>
          <a:ln w="9525">
            <a:solidFill>
              <a:srgbClr val="33333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897880" y="2020824"/>
            <a:ext cx="155448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Logo — PNG</a:t>
            </a:r>
            <a:endParaRPr lang="en-US" sz="950" dirty="0"/>
          </a:p>
        </p:txBody>
      </p:sp>
      <p:sp>
        <p:nvSpPr>
          <p:cNvPr id="32" name="Text 30"/>
          <p:cNvSpPr/>
          <p:nvPr/>
        </p:nvSpPr>
        <p:spPr>
          <a:xfrm>
            <a:off x="7498080" y="2020824"/>
            <a:ext cx="192024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Multi-resolution rasters + favicon.ico</a:t>
            </a:r>
            <a:endParaRPr lang="en-US" sz="950" dirty="0"/>
          </a:p>
        </p:txBody>
      </p:sp>
      <p:sp>
        <p:nvSpPr>
          <p:cNvPr id="33" name="Shape 31"/>
          <p:cNvSpPr/>
          <p:nvPr/>
        </p:nvSpPr>
        <p:spPr>
          <a:xfrm>
            <a:off x="5852160" y="2331720"/>
            <a:ext cx="3520440" cy="0"/>
          </a:xfrm>
          <a:prstGeom prst="line">
            <a:avLst/>
          </a:prstGeom>
          <a:noFill/>
          <a:ln w="9525">
            <a:solidFill>
              <a:srgbClr val="333333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5897880" y="2386584"/>
            <a:ext cx="155448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Colour swatches</a:t>
            </a:r>
            <a:endParaRPr lang="en-US" sz="950" dirty="0"/>
          </a:p>
        </p:txBody>
      </p:sp>
      <p:sp>
        <p:nvSpPr>
          <p:cNvPr id="35" name="Text 33"/>
          <p:cNvSpPr/>
          <p:nvPr/>
        </p:nvSpPr>
        <p:spPr>
          <a:xfrm>
            <a:off x="7498080" y="2386584"/>
            <a:ext cx="192024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PDF + PPTX reference · hex/RGB/CMYK</a:t>
            </a:r>
            <a:endParaRPr lang="en-US" sz="950" dirty="0"/>
          </a:p>
        </p:txBody>
      </p:sp>
      <p:sp>
        <p:nvSpPr>
          <p:cNvPr id="36" name="Shape 34"/>
          <p:cNvSpPr/>
          <p:nvPr/>
        </p:nvSpPr>
        <p:spPr>
          <a:xfrm>
            <a:off x="5852160" y="2697480"/>
            <a:ext cx="3520440" cy="0"/>
          </a:xfrm>
          <a:prstGeom prst="line">
            <a:avLst/>
          </a:prstGeom>
          <a:noFill/>
          <a:ln w="9525">
            <a:solidFill>
              <a:srgbClr val="333333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5897880" y="2752344"/>
            <a:ext cx="155448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Boilerplate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7498080" y="2752344"/>
            <a:ext cx="192024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DOCX · short / medium / long</a:t>
            </a:r>
            <a:endParaRPr lang="en-US" sz="950" dirty="0"/>
          </a:p>
        </p:txBody>
      </p:sp>
      <p:sp>
        <p:nvSpPr>
          <p:cNvPr id="39" name="Shape 37"/>
          <p:cNvSpPr/>
          <p:nvPr/>
        </p:nvSpPr>
        <p:spPr>
          <a:xfrm>
            <a:off x="5852160" y="3063240"/>
            <a:ext cx="3520440" cy="0"/>
          </a:xfrm>
          <a:prstGeom prst="line">
            <a:avLst/>
          </a:prstGeom>
          <a:noFill/>
          <a:ln w="9525">
            <a:solidFill>
              <a:srgbClr val="333333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5897880" y="3118104"/>
            <a:ext cx="155448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Press release template</a:t>
            </a:r>
            <a:endParaRPr lang="en-US" sz="950" dirty="0"/>
          </a:p>
        </p:txBody>
      </p:sp>
      <p:sp>
        <p:nvSpPr>
          <p:cNvPr id="41" name="Text 39"/>
          <p:cNvSpPr/>
          <p:nvPr/>
        </p:nvSpPr>
        <p:spPr>
          <a:xfrm>
            <a:off x="7498080" y="3118104"/>
            <a:ext cx="192024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DOCX · pre-formatted</a:t>
            </a:r>
            <a:endParaRPr lang="en-US" sz="950" dirty="0"/>
          </a:p>
        </p:txBody>
      </p:sp>
      <p:sp>
        <p:nvSpPr>
          <p:cNvPr id="42" name="Shape 40"/>
          <p:cNvSpPr/>
          <p:nvPr/>
        </p:nvSpPr>
        <p:spPr>
          <a:xfrm>
            <a:off x="5852160" y="3429000"/>
            <a:ext cx="3520440" cy="0"/>
          </a:xfrm>
          <a:prstGeom prst="line">
            <a:avLst/>
          </a:prstGeom>
          <a:noFill/>
          <a:ln w="9525">
            <a:solidFill>
              <a:srgbClr val="333333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5897880" y="3483864"/>
            <a:ext cx="155448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Fact sheet</a:t>
            </a:r>
            <a:endParaRPr lang="en-US" sz="950" dirty="0"/>
          </a:p>
        </p:txBody>
      </p:sp>
      <p:sp>
        <p:nvSpPr>
          <p:cNvPr id="44" name="Text 42"/>
          <p:cNvSpPr/>
          <p:nvPr/>
        </p:nvSpPr>
        <p:spPr>
          <a:xfrm>
            <a:off x="7498080" y="3483864"/>
            <a:ext cx="192024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PDF + PPTX · one-pager</a:t>
            </a:r>
            <a:endParaRPr lang="en-US" sz="950" dirty="0"/>
          </a:p>
        </p:txBody>
      </p:sp>
      <p:sp>
        <p:nvSpPr>
          <p:cNvPr id="45" name="Shape 43"/>
          <p:cNvSpPr/>
          <p:nvPr/>
        </p:nvSpPr>
        <p:spPr>
          <a:xfrm>
            <a:off x="5852160" y="3794760"/>
            <a:ext cx="3520440" cy="0"/>
          </a:xfrm>
          <a:prstGeom prst="line">
            <a:avLst/>
          </a:prstGeom>
          <a:noFill/>
          <a:ln w="9525">
            <a:solidFill>
              <a:srgbClr val="333333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5897880" y="3849624"/>
            <a:ext cx="155448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Social templates</a:t>
            </a:r>
            <a:endParaRPr lang="en-US" sz="950" dirty="0"/>
          </a:p>
        </p:txBody>
      </p:sp>
      <p:sp>
        <p:nvSpPr>
          <p:cNvPr id="47" name="Text 45"/>
          <p:cNvSpPr/>
          <p:nvPr/>
        </p:nvSpPr>
        <p:spPr>
          <a:xfrm>
            <a:off x="7498080" y="3849624"/>
            <a:ext cx="1920240" cy="292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LinkedIn banner + avatar</a:t>
            </a:r>
            <a:endParaRPr lang="en-US" sz="950" dirty="0"/>
          </a:p>
        </p:txBody>
      </p:sp>
      <p:sp>
        <p:nvSpPr>
          <p:cNvPr id="48" name="Shape 46"/>
          <p:cNvSpPr/>
          <p:nvPr/>
        </p:nvSpPr>
        <p:spPr>
          <a:xfrm>
            <a:off x="5852160" y="5440680"/>
            <a:ext cx="3520440" cy="1280160"/>
          </a:xfrm>
          <a:prstGeom prst="roundRect">
            <a:avLst>
              <a:gd name="adj" fmla="val 4286"/>
            </a:avLst>
          </a:prstGeom>
          <a:solidFill>
            <a:srgbClr val="221F20"/>
          </a:solidFill>
          <a:ln w="9525">
            <a:solidFill>
              <a:srgbClr val="444444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6035040" y="5577840"/>
            <a:ext cx="3200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E48747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VERSION</a:t>
            </a:r>
            <a:endParaRPr lang="en-US" sz="850" dirty="0"/>
          </a:p>
        </p:txBody>
      </p:sp>
      <p:sp>
        <p:nvSpPr>
          <p:cNvPr id="50" name="Text 48"/>
          <p:cNvSpPr/>
          <p:nvPr/>
        </p:nvSpPr>
        <p:spPr>
          <a:xfrm>
            <a:off x="6035040" y="5852160"/>
            <a:ext cx="320040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Brand Book v1.0 · 2026
</a:t>
            </a:r>
            <a:pPr indent="0" marL="0">
              <a:buNone/>
            </a:pPr>
            <a:r>
              <a:rPr lang="en-US" sz="950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Compiled from the source logo file </a:t>
            </a:r>
            <a:pPr indent="0" marL="0">
              <a:buNone/>
            </a:pPr>
            <a:r>
              <a:rPr lang="en-US" sz="950" dirty="0">
                <a:solidFill>
                  <a:srgbClr val="9AA5A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Latest_8E_logo-Orange.svg</a:t>
            </a:r>
            <a:endParaRPr lang="en-US" sz="950" dirty="0"/>
          </a:p>
        </p:txBody>
      </p:sp>
      <p:sp>
        <p:nvSpPr>
          <p:cNvPr id="51" name="Text 49"/>
          <p:cNvSpPr/>
          <p:nvPr/>
        </p:nvSpPr>
        <p:spPr>
          <a:xfrm>
            <a:off x="685800" y="7360920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CONTACT &amp; DOWNLOADS</a:t>
            </a:r>
            <a:endParaRPr lang="en-US" sz="850" dirty="0"/>
          </a:p>
        </p:txBody>
      </p:sp>
      <p:sp>
        <p:nvSpPr>
          <p:cNvPr id="52" name="Text 50"/>
          <p:cNvSpPr/>
          <p:nvPr/>
        </p:nvSpPr>
        <p:spPr>
          <a:xfrm>
            <a:off x="5943600" y="7360920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15</a:t>
            </a:r>
            <a:endParaRPr lang="en-US" sz="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292608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BRAND BOOK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0" y="292608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2026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685800" y="777240"/>
            <a:ext cx="5486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5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ABOUT THIS DOCUMENT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685800" y="1051560"/>
            <a:ext cx="41148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200" b="1" spc="-30" kern="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 working manual for the 8thElement brand.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685800" y="2331720"/>
            <a:ext cx="365760" cy="36576"/>
          </a:xfrm>
          <a:prstGeom prst="rect">
            <a:avLst/>
          </a:prstGeom>
          <a:solidFill>
            <a:srgbClr val="1AA5DF"/>
          </a:solidFill>
          <a:ln w="12700">
            <a:solidFill>
              <a:srgbClr val="1AA5D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85800" y="2514600"/>
            <a:ext cx="411480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0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This book defines how the 8thElement brand looks, sounds, and behaves in the world. It is written for anyone producing something that carries our name — decks, posts, press releases, partnership materials, product surfaces, event signage.</a:t>
            </a:r>
            <a:endParaRPr lang="en-US" sz="1050" dirty="0"/>
          </a:p>
        </p:txBody>
      </p:sp>
      <p:sp>
        <p:nvSpPr>
          <p:cNvPr id="8" name="Text 6"/>
          <p:cNvSpPr/>
          <p:nvPr/>
        </p:nvSpPr>
        <p:spPr>
          <a:xfrm>
            <a:off x="685800" y="3794760"/>
            <a:ext cx="411480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0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rules here are intentionally few. Where a choice is not covered, the brand principles on the next page should guide the decision. When in doubt, choose the option that is quieter, more specific, and easier to defend.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5257800" y="777240"/>
            <a:ext cx="5486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5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CONTENTS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5257800" y="1097280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01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5806440" y="1097280"/>
            <a:ext cx="310896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Brand foundation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8915400" y="1097280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03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5257800" y="1481328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02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5806440" y="1481328"/>
            <a:ext cx="310896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logo — anatomy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8915400" y="1481328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04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5257800" y="1865376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03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5806440" y="1865376"/>
            <a:ext cx="310896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Logo variations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8915400" y="1865376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05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5257800" y="2249424"/>
            <a:ext cx="45720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04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5806440" y="2249424"/>
            <a:ext cx="310896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Clear space &amp; minimum size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8915400" y="2249424"/>
            <a:ext cx="45720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06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5257800" y="2798064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05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5806440" y="2798064"/>
            <a:ext cx="310896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Logo misuse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8915400" y="2798064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07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5257800" y="3182112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06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5806440" y="3182112"/>
            <a:ext cx="310896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Colour palette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8915400" y="3182112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08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5257800" y="3566160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07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5806440" y="3566160"/>
            <a:ext cx="310896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Colour in application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8915400" y="3566160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09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5257800" y="3950208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08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5806440" y="3950208"/>
            <a:ext cx="310896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Typography</a:t>
            </a:r>
            <a:endParaRPr lang="en-US" sz="1300" dirty="0"/>
          </a:p>
        </p:txBody>
      </p:sp>
      <p:sp>
        <p:nvSpPr>
          <p:cNvPr id="33" name="Text 31"/>
          <p:cNvSpPr/>
          <p:nvPr/>
        </p:nvSpPr>
        <p:spPr>
          <a:xfrm>
            <a:off x="8915400" y="3950208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10</a:t>
            </a:r>
            <a:endParaRPr lang="en-US" sz="1000" dirty="0"/>
          </a:p>
        </p:txBody>
      </p:sp>
      <p:sp>
        <p:nvSpPr>
          <p:cNvPr id="34" name="Text 32"/>
          <p:cNvSpPr/>
          <p:nvPr/>
        </p:nvSpPr>
        <p:spPr>
          <a:xfrm>
            <a:off x="5257800" y="4334256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09</a:t>
            </a:r>
            <a:endParaRPr lang="en-US" sz="1000" dirty="0"/>
          </a:p>
        </p:txBody>
      </p:sp>
      <p:sp>
        <p:nvSpPr>
          <p:cNvPr id="35" name="Text 33"/>
          <p:cNvSpPr/>
          <p:nvPr/>
        </p:nvSpPr>
        <p:spPr>
          <a:xfrm>
            <a:off x="5806440" y="4334256"/>
            <a:ext cx="310896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Oxy — the brand character</a:t>
            </a:r>
            <a:endParaRPr lang="en-US" sz="1300" dirty="0"/>
          </a:p>
        </p:txBody>
      </p:sp>
      <p:sp>
        <p:nvSpPr>
          <p:cNvPr id="36" name="Text 34"/>
          <p:cNvSpPr/>
          <p:nvPr/>
        </p:nvSpPr>
        <p:spPr>
          <a:xfrm>
            <a:off x="8915400" y="4334256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11</a:t>
            </a:r>
            <a:endParaRPr lang="en-US" sz="1000" dirty="0"/>
          </a:p>
        </p:txBody>
      </p:sp>
      <p:sp>
        <p:nvSpPr>
          <p:cNvPr id="37" name="Text 35"/>
          <p:cNvSpPr/>
          <p:nvPr/>
        </p:nvSpPr>
        <p:spPr>
          <a:xfrm>
            <a:off x="5257800" y="4718304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10</a:t>
            </a:r>
            <a:endParaRPr lang="en-US" sz="1000" dirty="0"/>
          </a:p>
        </p:txBody>
      </p:sp>
      <p:sp>
        <p:nvSpPr>
          <p:cNvPr id="38" name="Text 36"/>
          <p:cNvSpPr/>
          <p:nvPr/>
        </p:nvSpPr>
        <p:spPr>
          <a:xfrm>
            <a:off x="5806440" y="4718304"/>
            <a:ext cx="310896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Voice &amp; tone</a:t>
            </a:r>
            <a:endParaRPr lang="en-US" sz="1300" dirty="0"/>
          </a:p>
        </p:txBody>
      </p:sp>
      <p:sp>
        <p:nvSpPr>
          <p:cNvPr id="39" name="Text 37"/>
          <p:cNvSpPr/>
          <p:nvPr/>
        </p:nvSpPr>
        <p:spPr>
          <a:xfrm>
            <a:off x="8915400" y="4718304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12</a:t>
            </a:r>
            <a:endParaRPr lang="en-US" sz="1000" dirty="0"/>
          </a:p>
        </p:txBody>
      </p:sp>
      <p:sp>
        <p:nvSpPr>
          <p:cNvPr id="40" name="Text 38"/>
          <p:cNvSpPr/>
          <p:nvPr/>
        </p:nvSpPr>
        <p:spPr>
          <a:xfrm>
            <a:off x="5257800" y="5102352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11</a:t>
            </a:r>
            <a:endParaRPr lang="en-US" sz="1000" dirty="0"/>
          </a:p>
        </p:txBody>
      </p:sp>
      <p:sp>
        <p:nvSpPr>
          <p:cNvPr id="41" name="Text 39"/>
          <p:cNvSpPr/>
          <p:nvPr/>
        </p:nvSpPr>
        <p:spPr>
          <a:xfrm>
            <a:off x="5806440" y="5102352"/>
            <a:ext cx="310896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Applications</a:t>
            </a:r>
            <a:endParaRPr lang="en-US" sz="1300" dirty="0"/>
          </a:p>
        </p:txBody>
      </p:sp>
      <p:sp>
        <p:nvSpPr>
          <p:cNvPr id="42" name="Text 40"/>
          <p:cNvSpPr/>
          <p:nvPr/>
        </p:nvSpPr>
        <p:spPr>
          <a:xfrm>
            <a:off x="8915400" y="5102352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13</a:t>
            </a:r>
            <a:endParaRPr lang="en-US" sz="1000" dirty="0"/>
          </a:p>
        </p:txBody>
      </p:sp>
      <p:sp>
        <p:nvSpPr>
          <p:cNvPr id="43" name="Text 41"/>
          <p:cNvSpPr/>
          <p:nvPr/>
        </p:nvSpPr>
        <p:spPr>
          <a:xfrm>
            <a:off x="5257800" y="5486400"/>
            <a:ext cx="45720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12</a:t>
            </a:r>
            <a:endParaRPr lang="en-US" sz="1000" dirty="0"/>
          </a:p>
        </p:txBody>
      </p:sp>
      <p:sp>
        <p:nvSpPr>
          <p:cNvPr id="44" name="Text 42"/>
          <p:cNvSpPr/>
          <p:nvPr/>
        </p:nvSpPr>
        <p:spPr>
          <a:xfrm>
            <a:off x="5806440" y="5486400"/>
            <a:ext cx="310896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Press &amp; partnership placements</a:t>
            </a:r>
            <a:endParaRPr lang="en-US" sz="1300" dirty="0"/>
          </a:p>
        </p:txBody>
      </p:sp>
      <p:sp>
        <p:nvSpPr>
          <p:cNvPr id="45" name="Text 43"/>
          <p:cNvSpPr/>
          <p:nvPr/>
        </p:nvSpPr>
        <p:spPr>
          <a:xfrm>
            <a:off x="8915400" y="5486400"/>
            <a:ext cx="45720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14</a:t>
            </a:r>
            <a:endParaRPr lang="en-US" sz="1000" dirty="0"/>
          </a:p>
        </p:txBody>
      </p:sp>
      <p:sp>
        <p:nvSpPr>
          <p:cNvPr id="46" name="Text 44"/>
          <p:cNvSpPr/>
          <p:nvPr/>
        </p:nvSpPr>
        <p:spPr>
          <a:xfrm>
            <a:off x="5257800" y="6035040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13</a:t>
            </a:r>
            <a:endParaRPr lang="en-US" sz="1000" dirty="0"/>
          </a:p>
        </p:txBody>
      </p:sp>
      <p:sp>
        <p:nvSpPr>
          <p:cNvPr id="47" name="Text 45"/>
          <p:cNvSpPr/>
          <p:nvPr/>
        </p:nvSpPr>
        <p:spPr>
          <a:xfrm>
            <a:off x="5806440" y="6035040"/>
            <a:ext cx="310896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Contact &amp; downloads</a:t>
            </a:r>
            <a:endParaRPr lang="en-US" sz="1300" dirty="0"/>
          </a:p>
        </p:txBody>
      </p:sp>
      <p:sp>
        <p:nvSpPr>
          <p:cNvPr id="48" name="Text 46"/>
          <p:cNvSpPr/>
          <p:nvPr/>
        </p:nvSpPr>
        <p:spPr>
          <a:xfrm>
            <a:off x="8915400" y="6035040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15</a:t>
            </a:r>
            <a:endParaRPr lang="en-US" sz="1000" dirty="0"/>
          </a:p>
        </p:txBody>
      </p:sp>
      <p:sp>
        <p:nvSpPr>
          <p:cNvPr id="49" name="Text 47"/>
          <p:cNvSpPr/>
          <p:nvPr/>
        </p:nvSpPr>
        <p:spPr>
          <a:xfrm>
            <a:off x="685800" y="7360920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CONTENTS</a:t>
            </a:r>
            <a:endParaRPr lang="en-US" sz="850" dirty="0"/>
          </a:p>
        </p:txBody>
      </p:sp>
      <p:sp>
        <p:nvSpPr>
          <p:cNvPr id="50" name="Text 48"/>
          <p:cNvSpPr/>
          <p:nvPr/>
        </p:nvSpPr>
        <p:spPr>
          <a:xfrm>
            <a:off x="5943600" y="7360920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02</a:t>
            </a:r>
            <a:endParaRPr lang="en-US" sz="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22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292608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01 · BRAND FOUNDATION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0" y="292608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2026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685800" y="777240"/>
            <a:ext cx="5486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5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WHY WE EXIST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685800" y="1051560"/>
            <a:ext cx="8229600" cy="2926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15000"/>
              </a:lnSpc>
              <a:buNone/>
            </a:pPr>
            <a:r>
              <a:rPr lang="en-US" sz="3200" spc="-30" kern="0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Enterprises don't need more </a:t>
            </a:r>
            <a:pPr indent="0" marL="0">
              <a:lnSpc>
                <a:spcPct val="115000"/>
              </a:lnSpc>
              <a:buNone/>
            </a:pPr>
            <a:r>
              <a:rPr lang="en-US" sz="3200" spc="-3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AI hype</a:t>
            </a:r>
            <a:pPr indent="0" marL="0">
              <a:lnSpc>
                <a:spcPct val="115000"/>
              </a:lnSpc>
              <a:buNone/>
            </a:pPr>
            <a:r>
              <a:rPr lang="en-US" sz="3200" spc="-30" kern="0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. They need AI that actually works, at scale, in production.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685800" y="4434840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name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685800" y="4800600"/>
            <a:ext cx="2743200" cy="2194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050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Oxygen is the eighth element on the periodic table — invisible when it's working, and the difference between life and everything else when it's not. That's the standard we set for AI in our clients' businesses.</a:t>
            </a:r>
            <a:endParaRPr lang="en-US" sz="1050" dirty="0"/>
          </a:p>
        </p:txBody>
      </p:sp>
      <p:sp>
        <p:nvSpPr>
          <p:cNvPr id="8" name="Text 6"/>
          <p:cNvSpPr/>
          <p:nvPr/>
        </p:nvSpPr>
        <p:spPr>
          <a:xfrm>
            <a:off x="3657600" y="4434840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framework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3657600" y="4800600"/>
            <a:ext cx="2743200" cy="2194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050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AIM — Assess, Implement, Mature. We start where the money is, ship what works, and build the operating muscle for our clients to own and scale what we've built.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6629400" y="4434840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commercial model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629400" y="4800600"/>
            <a:ext cx="2743200" cy="2194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050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Engagements are outcome-priced. Clients pay for results, not for hours or headcount. If it doesn't work, we don't get paid. That discipline shows up in every artefact we produce.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685800" y="7360920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BRAND FOUNDATION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5943600" y="7360920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03</a:t>
            </a:r>
            <a:endParaRPr lang="en-US" sz="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292608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02 · THE LOGO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0" y="292608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2026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685800" y="777240"/>
            <a:ext cx="5486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5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ANATOMY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685800" y="1051560"/>
            <a:ext cx="868680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200" b="1" spc="-30" kern="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logo has two parts, held together by a single geometric idea.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685800" y="2148840"/>
            <a:ext cx="4892040" cy="4480560"/>
          </a:xfrm>
          <a:prstGeom prst="roundRect">
            <a:avLst>
              <a:gd name="adj" fmla="val 1633"/>
            </a:avLst>
          </a:prstGeom>
          <a:solidFill>
            <a:srgbClr val="FAFAF7"/>
          </a:solidFill>
          <a:ln w="12700">
            <a:solidFill>
              <a:srgbClr val="ECECEC"/>
            </a:solidFill>
            <a:prstDash val="solid"/>
          </a:ln>
        </p:spPr>
      </p:sp>
      <p:pic>
        <p:nvPicPr>
          <p:cNvPr id="7" name="Image 0" descr="/home/claude/media-kit/logos/png/01_primary-color-on-light_2048w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700" y="3873649"/>
            <a:ext cx="4206240" cy="1030941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852160" y="2148840"/>
            <a:ext cx="35204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spc="200" kern="0" dirty="0">
                <a:solidFill>
                  <a:srgbClr val="E48747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 · THE MARK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5852160" y="2423160"/>
            <a:ext cx="3520440" cy="1234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0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Two stacked orbital rings form the numeral 8 — a reference to oxygen's position on the periodic table. The upper ring is orange (warmth, action), the lower is cyan (clarity, systems). Together they suggest an atom in motion.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5852160" y="3840480"/>
            <a:ext cx="35204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spc="2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 · THE SUPERSCRIPT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5852160" y="4114800"/>
            <a:ext cx="352044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0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 small "th" in cyan sits above the wordmark's baseline, completing the "8th" — the ordinal that separates us from every generic "element" mark on the market.</a:t>
            </a:r>
            <a:endParaRPr lang="en-US" sz="1000" dirty="0"/>
          </a:p>
        </p:txBody>
      </p:sp>
      <p:sp>
        <p:nvSpPr>
          <p:cNvPr id="12" name="Text 9"/>
          <p:cNvSpPr/>
          <p:nvPr/>
        </p:nvSpPr>
        <p:spPr>
          <a:xfrm>
            <a:off x="5852160" y="5394960"/>
            <a:ext cx="35204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spc="200" kern="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 · THE WORDMARK</a:t>
            </a:r>
            <a:endParaRPr lang="en-US" sz="850" dirty="0"/>
          </a:p>
        </p:txBody>
      </p:sp>
      <p:sp>
        <p:nvSpPr>
          <p:cNvPr id="13" name="Text 10"/>
          <p:cNvSpPr/>
          <p:nvPr/>
        </p:nvSpPr>
        <p:spPr>
          <a:xfrm>
            <a:off x="5852160" y="5669280"/>
            <a:ext cx="352044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0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 custom-drawn lowercase "element" in a rounded geometric sans. Set in dark neutral #221F20 on light surfaces, cream #F4E9C1 on dark.</a:t>
            </a:r>
            <a:endParaRPr lang="en-US" sz="1000" dirty="0"/>
          </a:p>
        </p:txBody>
      </p:sp>
      <p:sp>
        <p:nvSpPr>
          <p:cNvPr id="14" name="Text 11"/>
          <p:cNvSpPr/>
          <p:nvPr/>
        </p:nvSpPr>
        <p:spPr>
          <a:xfrm>
            <a:off x="685800" y="7360920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LOGO — ANATOMY</a:t>
            </a:r>
            <a:endParaRPr lang="en-US" sz="850" dirty="0"/>
          </a:p>
        </p:txBody>
      </p:sp>
      <p:sp>
        <p:nvSpPr>
          <p:cNvPr id="15" name="Text 12"/>
          <p:cNvSpPr/>
          <p:nvPr/>
        </p:nvSpPr>
        <p:spPr>
          <a:xfrm>
            <a:off x="5943600" y="7360920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04</a:t>
            </a:r>
            <a:endParaRPr lang="en-US" sz="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292608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03 · LOGO VARIATIONS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0" y="292608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2026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685800" y="777240"/>
            <a:ext cx="5486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5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FAMILY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685800" y="1051560"/>
            <a:ext cx="86868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200" b="1" spc="-30" kern="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Seven approved variations. Pick the one that suits the surface — never modify.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685800" y="2194560"/>
            <a:ext cx="2148840" cy="1417320"/>
          </a:xfrm>
          <a:prstGeom prst="roundRect">
            <a:avLst>
              <a:gd name="adj" fmla="val 5161"/>
            </a:avLst>
          </a:prstGeom>
          <a:solidFill>
            <a:srgbClr val="FAFAF7"/>
          </a:solidFill>
          <a:ln w="12700">
            <a:solidFill>
              <a:srgbClr val="ECECEC"/>
            </a:solidFill>
            <a:prstDash val="solid"/>
          </a:ln>
        </p:spPr>
      </p:sp>
      <p:pic>
        <p:nvPicPr>
          <p:cNvPr id="7" name="Image 0" descr="/home/claude/media-kit/logos/png/01_primary-color-on-light_2048w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4405" y="2705716"/>
            <a:ext cx="1611630" cy="395007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85800" y="3685032"/>
            <a:ext cx="2148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01 · Primary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685800" y="3867912"/>
            <a:ext cx="2148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Colour on light</a:t>
            </a:r>
            <a:endParaRPr lang="en-US" sz="850" dirty="0"/>
          </a:p>
        </p:txBody>
      </p:sp>
      <p:sp>
        <p:nvSpPr>
          <p:cNvPr id="10" name="Shape 7"/>
          <p:cNvSpPr/>
          <p:nvPr/>
        </p:nvSpPr>
        <p:spPr>
          <a:xfrm>
            <a:off x="2953512" y="2194560"/>
            <a:ext cx="2148840" cy="1417320"/>
          </a:xfrm>
          <a:prstGeom prst="roundRect">
            <a:avLst>
              <a:gd name="adj" fmla="val 5161"/>
            </a:avLst>
          </a:prstGeom>
          <a:solidFill>
            <a:srgbClr val="221F20"/>
          </a:solidFill>
          <a:ln w="12700">
            <a:solidFill>
              <a:srgbClr val="333333"/>
            </a:solidFill>
            <a:prstDash val="solid"/>
          </a:ln>
        </p:spPr>
      </p:sp>
      <p:pic>
        <p:nvPicPr>
          <p:cNvPr id="11" name="Image 1" descr="/home/claude/media-kit/logos/png/02_primary-color-on-dark_2048w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17" y="2705716"/>
            <a:ext cx="1611630" cy="395007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2953512" y="3685032"/>
            <a:ext cx="2148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02 · Primary</a:t>
            </a:r>
            <a:endParaRPr lang="en-US" sz="850" dirty="0"/>
          </a:p>
        </p:txBody>
      </p:sp>
      <p:sp>
        <p:nvSpPr>
          <p:cNvPr id="13" name="Text 9"/>
          <p:cNvSpPr/>
          <p:nvPr/>
        </p:nvSpPr>
        <p:spPr>
          <a:xfrm>
            <a:off x="2953512" y="3867912"/>
            <a:ext cx="2148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Colour on dark</a:t>
            </a:r>
            <a:endParaRPr lang="en-US" sz="850" dirty="0"/>
          </a:p>
        </p:txBody>
      </p:sp>
      <p:sp>
        <p:nvSpPr>
          <p:cNvPr id="14" name="Shape 10"/>
          <p:cNvSpPr/>
          <p:nvPr/>
        </p:nvSpPr>
        <p:spPr>
          <a:xfrm>
            <a:off x="5221224" y="2194560"/>
            <a:ext cx="2148840" cy="1417320"/>
          </a:xfrm>
          <a:prstGeom prst="roundRect">
            <a:avLst>
              <a:gd name="adj" fmla="val 5161"/>
            </a:avLst>
          </a:prstGeom>
          <a:solidFill>
            <a:srgbClr val="FAFAF7"/>
          </a:solidFill>
          <a:ln w="12700">
            <a:solidFill>
              <a:srgbClr val="ECECEC"/>
            </a:solidFill>
            <a:prstDash val="solid"/>
          </a:ln>
        </p:spPr>
      </p:sp>
      <p:pic>
        <p:nvPicPr>
          <p:cNvPr id="15" name="Image 2" descr="/home/claude/media-kit/logos/png/03_monochrome-black_2048w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829" y="2705716"/>
            <a:ext cx="1611630" cy="395007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5221224" y="3685032"/>
            <a:ext cx="2148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03 · Monochrome</a:t>
            </a:r>
            <a:endParaRPr lang="en-US" sz="850" dirty="0"/>
          </a:p>
        </p:txBody>
      </p:sp>
      <p:sp>
        <p:nvSpPr>
          <p:cNvPr id="17" name="Text 12"/>
          <p:cNvSpPr/>
          <p:nvPr/>
        </p:nvSpPr>
        <p:spPr>
          <a:xfrm>
            <a:off x="5221224" y="3867912"/>
            <a:ext cx="2148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Black — single-colour print</a:t>
            </a:r>
            <a:endParaRPr lang="en-US" sz="850" dirty="0"/>
          </a:p>
        </p:txBody>
      </p:sp>
      <p:sp>
        <p:nvSpPr>
          <p:cNvPr id="18" name="Shape 13"/>
          <p:cNvSpPr/>
          <p:nvPr/>
        </p:nvSpPr>
        <p:spPr>
          <a:xfrm>
            <a:off x="7488936" y="2194560"/>
            <a:ext cx="2148840" cy="1417320"/>
          </a:xfrm>
          <a:prstGeom prst="roundRect">
            <a:avLst>
              <a:gd name="adj" fmla="val 5161"/>
            </a:avLst>
          </a:prstGeom>
          <a:solidFill>
            <a:srgbClr val="221F20"/>
          </a:solidFill>
          <a:ln w="12700">
            <a:solidFill>
              <a:srgbClr val="333333"/>
            </a:solidFill>
            <a:prstDash val="solid"/>
          </a:ln>
        </p:spPr>
      </p:sp>
      <p:pic>
        <p:nvPicPr>
          <p:cNvPr id="19" name="Image 3" descr="/home/claude/media-kit/logos/png/04_monochrome-white_2048w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541" y="2705716"/>
            <a:ext cx="1611630" cy="395007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488936" y="3685032"/>
            <a:ext cx="2148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04 · Monochrome</a:t>
            </a:r>
            <a:endParaRPr lang="en-US" sz="850" dirty="0"/>
          </a:p>
        </p:txBody>
      </p:sp>
      <p:sp>
        <p:nvSpPr>
          <p:cNvPr id="21" name="Text 15"/>
          <p:cNvSpPr/>
          <p:nvPr/>
        </p:nvSpPr>
        <p:spPr>
          <a:xfrm>
            <a:off x="7488936" y="3867912"/>
            <a:ext cx="2148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White — reversed / merch</a:t>
            </a:r>
            <a:endParaRPr lang="en-US" sz="850" dirty="0"/>
          </a:p>
        </p:txBody>
      </p:sp>
      <p:sp>
        <p:nvSpPr>
          <p:cNvPr id="22" name="Shape 16"/>
          <p:cNvSpPr/>
          <p:nvPr/>
        </p:nvSpPr>
        <p:spPr>
          <a:xfrm>
            <a:off x="685800" y="4114800"/>
            <a:ext cx="2148840" cy="1417320"/>
          </a:xfrm>
          <a:prstGeom prst="roundRect">
            <a:avLst>
              <a:gd name="adj" fmla="val 5161"/>
            </a:avLst>
          </a:prstGeom>
          <a:solidFill>
            <a:srgbClr val="FAFAF7"/>
          </a:solidFill>
          <a:ln w="12700">
            <a:solidFill>
              <a:srgbClr val="ECECEC"/>
            </a:solidFill>
            <a:prstDash val="solid"/>
          </a:ln>
        </p:spPr>
      </p:sp>
      <p:pic>
        <p:nvPicPr>
          <p:cNvPr id="23" name="Image 4" descr="/home/claude/media-kit/logos/png/05_mark-only-color_1024p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425" y="4362831"/>
            <a:ext cx="675589" cy="921258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685800" y="5605272"/>
            <a:ext cx="2148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05 · Mark</a:t>
            </a:r>
            <a:endParaRPr lang="en-US" sz="850" dirty="0"/>
          </a:p>
        </p:txBody>
      </p:sp>
      <p:sp>
        <p:nvSpPr>
          <p:cNvPr id="25" name="Text 18"/>
          <p:cNvSpPr/>
          <p:nvPr/>
        </p:nvSpPr>
        <p:spPr>
          <a:xfrm>
            <a:off x="685800" y="5788152"/>
            <a:ext cx="2148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Colour — avatars, favicons</a:t>
            </a:r>
            <a:endParaRPr lang="en-US" sz="850" dirty="0"/>
          </a:p>
        </p:txBody>
      </p:sp>
      <p:sp>
        <p:nvSpPr>
          <p:cNvPr id="26" name="Shape 19"/>
          <p:cNvSpPr/>
          <p:nvPr/>
        </p:nvSpPr>
        <p:spPr>
          <a:xfrm>
            <a:off x="2953512" y="4114800"/>
            <a:ext cx="2148840" cy="1417320"/>
          </a:xfrm>
          <a:prstGeom prst="roundRect">
            <a:avLst>
              <a:gd name="adj" fmla="val 5161"/>
            </a:avLst>
          </a:prstGeom>
          <a:solidFill>
            <a:srgbClr val="FAFAF7"/>
          </a:solidFill>
          <a:ln w="12700">
            <a:solidFill>
              <a:srgbClr val="ECECEC"/>
            </a:solidFill>
            <a:prstDash val="solid"/>
          </a:ln>
        </p:spPr>
      </p:sp>
      <p:pic>
        <p:nvPicPr>
          <p:cNvPr id="27" name="Image 5" descr="/home/claude/media-kit/logos/png/06_mark-only-black_1024p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0137" y="4362831"/>
            <a:ext cx="675589" cy="921258"/>
          </a:xfrm>
          <a:prstGeom prst="rect">
            <a:avLst/>
          </a:prstGeom>
        </p:spPr>
      </p:pic>
      <p:sp>
        <p:nvSpPr>
          <p:cNvPr id="28" name="Text 20"/>
          <p:cNvSpPr/>
          <p:nvPr/>
        </p:nvSpPr>
        <p:spPr>
          <a:xfrm>
            <a:off x="2953512" y="5605272"/>
            <a:ext cx="2148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06 · Mark</a:t>
            </a:r>
            <a:endParaRPr lang="en-US" sz="850" dirty="0"/>
          </a:p>
        </p:txBody>
      </p:sp>
      <p:sp>
        <p:nvSpPr>
          <p:cNvPr id="29" name="Text 21"/>
          <p:cNvSpPr/>
          <p:nvPr/>
        </p:nvSpPr>
        <p:spPr>
          <a:xfrm>
            <a:off x="2953512" y="5788152"/>
            <a:ext cx="2148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Black — stamps, seals</a:t>
            </a:r>
            <a:endParaRPr lang="en-US" sz="850" dirty="0"/>
          </a:p>
        </p:txBody>
      </p:sp>
      <p:sp>
        <p:nvSpPr>
          <p:cNvPr id="30" name="Shape 22"/>
          <p:cNvSpPr/>
          <p:nvPr/>
        </p:nvSpPr>
        <p:spPr>
          <a:xfrm>
            <a:off x="5221224" y="4114800"/>
            <a:ext cx="2148840" cy="1417320"/>
          </a:xfrm>
          <a:prstGeom prst="roundRect">
            <a:avLst>
              <a:gd name="adj" fmla="val 5161"/>
            </a:avLst>
          </a:prstGeom>
          <a:solidFill>
            <a:srgbClr val="221F20"/>
          </a:solidFill>
          <a:ln w="12700">
            <a:solidFill>
              <a:srgbClr val="333333"/>
            </a:solidFill>
            <a:prstDash val="solid"/>
          </a:ln>
        </p:spPr>
      </p:sp>
      <p:pic>
        <p:nvPicPr>
          <p:cNvPr id="31" name="Image 6" descr="/home/claude/media-kit/logos/png/07_mark-only-white_1024p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7849" y="4362831"/>
            <a:ext cx="675589" cy="921258"/>
          </a:xfrm>
          <a:prstGeom prst="rect">
            <a:avLst/>
          </a:prstGeom>
        </p:spPr>
      </p:pic>
      <p:sp>
        <p:nvSpPr>
          <p:cNvPr id="32" name="Text 23"/>
          <p:cNvSpPr/>
          <p:nvPr/>
        </p:nvSpPr>
        <p:spPr>
          <a:xfrm>
            <a:off x="5221224" y="5605272"/>
            <a:ext cx="2148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07 · Mark</a:t>
            </a:r>
            <a:endParaRPr lang="en-US" sz="850" dirty="0"/>
          </a:p>
        </p:txBody>
      </p:sp>
      <p:sp>
        <p:nvSpPr>
          <p:cNvPr id="33" name="Text 24"/>
          <p:cNvSpPr/>
          <p:nvPr/>
        </p:nvSpPr>
        <p:spPr>
          <a:xfrm>
            <a:off x="5221224" y="5788152"/>
            <a:ext cx="2148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White — reversed avatar</a:t>
            </a:r>
            <a:endParaRPr lang="en-US" sz="850" dirty="0"/>
          </a:p>
        </p:txBody>
      </p:sp>
      <p:sp>
        <p:nvSpPr>
          <p:cNvPr id="34" name="Text 25"/>
          <p:cNvSpPr/>
          <p:nvPr/>
        </p:nvSpPr>
        <p:spPr>
          <a:xfrm>
            <a:off x="7488936" y="4114800"/>
            <a:ext cx="2148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spc="500" kern="0" dirty="0">
                <a:solidFill>
                  <a:srgbClr val="E48747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RULE OF THUMB</a:t>
            </a:r>
            <a:endParaRPr lang="en-US" sz="850" dirty="0"/>
          </a:p>
        </p:txBody>
      </p:sp>
      <p:sp>
        <p:nvSpPr>
          <p:cNvPr id="35" name="Text 26"/>
          <p:cNvSpPr/>
          <p:nvPr/>
        </p:nvSpPr>
        <p:spPr>
          <a:xfrm>
            <a:off x="7488936" y="4389120"/>
            <a:ext cx="2148840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9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Use the full lock-up whenever there is room for it. The mark-only variants are reserved for spaces where the wordmark would be illegible — favicons, app icons, social avatars, watermarks.</a:t>
            </a:r>
            <a:endParaRPr lang="en-US" sz="900" dirty="0"/>
          </a:p>
        </p:txBody>
      </p:sp>
      <p:sp>
        <p:nvSpPr>
          <p:cNvPr id="36" name="Text 27"/>
          <p:cNvSpPr/>
          <p:nvPr/>
        </p:nvSpPr>
        <p:spPr>
          <a:xfrm>
            <a:off x="685800" y="7360920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LOGO VARIATIONS</a:t>
            </a:r>
            <a:endParaRPr lang="en-US" sz="850" dirty="0"/>
          </a:p>
        </p:txBody>
      </p:sp>
      <p:sp>
        <p:nvSpPr>
          <p:cNvPr id="37" name="Text 28"/>
          <p:cNvSpPr/>
          <p:nvPr/>
        </p:nvSpPr>
        <p:spPr>
          <a:xfrm>
            <a:off x="5943600" y="7360920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05</a:t>
            </a:r>
            <a:endParaRPr lang="en-US" sz="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292608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04 · CLEAR SPACE &amp; MINIMUM SIZE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0" y="292608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2026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685800" y="777240"/>
            <a:ext cx="5486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5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CLEAR SPACE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685800" y="1051560"/>
            <a:ext cx="41148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200" b="1" spc="-30" kern="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Give the logo room to breathe.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685800" y="1874520"/>
            <a:ext cx="365760" cy="36576"/>
          </a:xfrm>
          <a:prstGeom prst="rect">
            <a:avLst/>
          </a:prstGeom>
          <a:solidFill>
            <a:srgbClr val="1AA5DF"/>
          </a:solidFill>
          <a:ln w="12700">
            <a:solidFill>
              <a:srgbClr val="1AA5D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85800" y="2057400"/>
            <a:ext cx="411480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0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Maintain a minimum clear space around the logo equal to the height of the mark's lower ring — call it X. No text, image, or graphic element should enter that zone. This applies to all seven variations.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685800" y="3337560"/>
            <a:ext cx="4114800" cy="1737360"/>
          </a:xfrm>
          <a:prstGeom prst="rect">
            <a:avLst/>
          </a:prstGeom>
          <a:solidFill>
            <a:srgbClr val="FAFAF7"/>
          </a:solidFill>
          <a:ln w="12700">
            <a:solidFill>
              <a:srgbClr val="9AA5AD"/>
            </a:solidFill>
            <a:prstDash val="dash"/>
          </a:ln>
        </p:spPr>
      </p:sp>
      <p:sp>
        <p:nvSpPr>
          <p:cNvPr id="9" name="Text 7"/>
          <p:cNvSpPr/>
          <p:nvPr/>
        </p:nvSpPr>
        <p:spPr>
          <a:xfrm>
            <a:off x="777240" y="3383280"/>
            <a:ext cx="1828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spc="2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CLEAR SPACE = X</a:t>
            </a:r>
            <a:endParaRPr lang="en-US" sz="750" dirty="0"/>
          </a:p>
        </p:txBody>
      </p:sp>
      <p:pic>
        <p:nvPicPr>
          <p:cNvPr id="10" name="Image 0" descr="/home/claude/media-kit/logos/png/01_primary-color-on-light_2048w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120" y="3814931"/>
            <a:ext cx="3566160" cy="874059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685800" y="5166360"/>
            <a:ext cx="4114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90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dashed line indicates the minimum safe zone. Prefer more space where the layout allows.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5257800" y="777240"/>
            <a:ext cx="5486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5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MINIMUM SIZE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5257800" y="1051560"/>
            <a:ext cx="41148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200" b="1" spc="-30" kern="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Below these sizes, use the mark alone.</a:t>
            </a:r>
            <a:endParaRPr lang="en-US" sz="2200" dirty="0"/>
          </a:p>
        </p:txBody>
      </p:sp>
      <p:sp>
        <p:nvSpPr>
          <p:cNvPr id="14" name="Shape 11"/>
          <p:cNvSpPr/>
          <p:nvPr/>
        </p:nvSpPr>
        <p:spPr>
          <a:xfrm>
            <a:off x="5257800" y="1874520"/>
            <a:ext cx="365760" cy="36576"/>
          </a:xfrm>
          <a:prstGeom prst="rect">
            <a:avLst/>
          </a:prstGeom>
          <a:solidFill>
            <a:srgbClr val="E48747"/>
          </a:solidFill>
          <a:ln w="12700">
            <a:solidFill>
              <a:srgbClr val="E48747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257800" y="2148840"/>
            <a:ext cx="4114800" cy="0"/>
          </a:xfrm>
          <a:prstGeom prst="line">
            <a:avLst/>
          </a:prstGeom>
          <a:noFill/>
          <a:ln w="9525">
            <a:solidFill>
              <a:srgbClr val="E6E6DE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5349240" y="2221992"/>
            <a:ext cx="160020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Full lock-up · digital</a:t>
            </a:r>
            <a:endParaRPr lang="en-US" sz="950" dirty="0"/>
          </a:p>
        </p:txBody>
      </p:sp>
      <p:sp>
        <p:nvSpPr>
          <p:cNvPr id="17" name="Text 14"/>
          <p:cNvSpPr/>
          <p:nvPr/>
        </p:nvSpPr>
        <p:spPr>
          <a:xfrm>
            <a:off x="7040880" y="2221992"/>
            <a:ext cx="233172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120 px wide minimum</a:t>
            </a:r>
            <a:endParaRPr lang="en-US" sz="950" dirty="0"/>
          </a:p>
        </p:txBody>
      </p:sp>
      <p:sp>
        <p:nvSpPr>
          <p:cNvPr id="18" name="Shape 15"/>
          <p:cNvSpPr/>
          <p:nvPr/>
        </p:nvSpPr>
        <p:spPr>
          <a:xfrm>
            <a:off x="5257800" y="2560320"/>
            <a:ext cx="4114800" cy="0"/>
          </a:xfrm>
          <a:prstGeom prst="line">
            <a:avLst/>
          </a:prstGeom>
          <a:noFill/>
          <a:ln w="9525">
            <a:solidFill>
              <a:srgbClr val="E6E6DE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5349240" y="2633472"/>
            <a:ext cx="160020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Full lock-up · print</a:t>
            </a:r>
            <a:endParaRPr lang="en-US" sz="950" dirty="0"/>
          </a:p>
        </p:txBody>
      </p:sp>
      <p:sp>
        <p:nvSpPr>
          <p:cNvPr id="20" name="Text 17"/>
          <p:cNvSpPr/>
          <p:nvPr/>
        </p:nvSpPr>
        <p:spPr>
          <a:xfrm>
            <a:off x="7040880" y="2633472"/>
            <a:ext cx="233172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25 mm wide minimum</a:t>
            </a:r>
            <a:endParaRPr lang="en-US" sz="950" dirty="0"/>
          </a:p>
        </p:txBody>
      </p:sp>
      <p:sp>
        <p:nvSpPr>
          <p:cNvPr id="21" name="Shape 18"/>
          <p:cNvSpPr/>
          <p:nvPr/>
        </p:nvSpPr>
        <p:spPr>
          <a:xfrm>
            <a:off x="5257800" y="2971800"/>
            <a:ext cx="4114800" cy="0"/>
          </a:xfrm>
          <a:prstGeom prst="line">
            <a:avLst/>
          </a:prstGeom>
          <a:noFill/>
          <a:ln w="9525">
            <a:solidFill>
              <a:srgbClr val="E6E6DE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349240" y="3044952"/>
            <a:ext cx="160020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Mark only · digital</a:t>
            </a:r>
            <a:endParaRPr lang="en-US" sz="950" dirty="0"/>
          </a:p>
        </p:txBody>
      </p:sp>
      <p:sp>
        <p:nvSpPr>
          <p:cNvPr id="23" name="Text 20"/>
          <p:cNvSpPr/>
          <p:nvPr/>
        </p:nvSpPr>
        <p:spPr>
          <a:xfrm>
            <a:off x="7040880" y="3044952"/>
            <a:ext cx="233172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24 px wide minimum</a:t>
            </a:r>
            <a:endParaRPr lang="en-US" sz="950" dirty="0"/>
          </a:p>
        </p:txBody>
      </p:sp>
      <p:sp>
        <p:nvSpPr>
          <p:cNvPr id="24" name="Shape 21"/>
          <p:cNvSpPr/>
          <p:nvPr/>
        </p:nvSpPr>
        <p:spPr>
          <a:xfrm>
            <a:off x="5257800" y="3383280"/>
            <a:ext cx="4114800" cy="0"/>
          </a:xfrm>
          <a:prstGeom prst="line">
            <a:avLst/>
          </a:prstGeom>
          <a:noFill/>
          <a:ln w="9525">
            <a:solidFill>
              <a:srgbClr val="E6E6DE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5349240" y="3456432"/>
            <a:ext cx="160020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Mark only · print</a:t>
            </a:r>
            <a:endParaRPr lang="en-US" sz="950" dirty="0"/>
          </a:p>
        </p:txBody>
      </p:sp>
      <p:sp>
        <p:nvSpPr>
          <p:cNvPr id="26" name="Text 23"/>
          <p:cNvSpPr/>
          <p:nvPr/>
        </p:nvSpPr>
        <p:spPr>
          <a:xfrm>
            <a:off x="7040880" y="3456432"/>
            <a:ext cx="233172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6 mm wide minimum</a:t>
            </a:r>
            <a:endParaRPr lang="en-US" sz="950" dirty="0"/>
          </a:p>
        </p:txBody>
      </p:sp>
      <p:sp>
        <p:nvSpPr>
          <p:cNvPr id="27" name="Shape 24"/>
          <p:cNvSpPr/>
          <p:nvPr/>
        </p:nvSpPr>
        <p:spPr>
          <a:xfrm>
            <a:off x="5257800" y="3794760"/>
            <a:ext cx="4114800" cy="0"/>
          </a:xfrm>
          <a:prstGeom prst="line">
            <a:avLst/>
          </a:prstGeom>
          <a:noFill/>
          <a:ln w="9525">
            <a:solidFill>
              <a:srgbClr val="E6E6DE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5349240" y="3867912"/>
            <a:ext cx="160020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Favicon</a:t>
            </a:r>
            <a:endParaRPr lang="en-US" sz="950" dirty="0"/>
          </a:p>
        </p:txBody>
      </p:sp>
      <p:sp>
        <p:nvSpPr>
          <p:cNvPr id="29" name="Text 26"/>
          <p:cNvSpPr/>
          <p:nvPr/>
        </p:nvSpPr>
        <p:spPr>
          <a:xfrm>
            <a:off x="7040880" y="3867912"/>
            <a:ext cx="233172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16, 32, 48 px versions supplied</a:t>
            </a:r>
            <a:endParaRPr lang="en-US" sz="950" dirty="0"/>
          </a:p>
        </p:txBody>
      </p:sp>
      <p:sp>
        <p:nvSpPr>
          <p:cNvPr id="30" name="Shape 27"/>
          <p:cNvSpPr/>
          <p:nvPr/>
        </p:nvSpPr>
        <p:spPr>
          <a:xfrm>
            <a:off x="5257800" y="4617720"/>
            <a:ext cx="4114800" cy="1005840"/>
          </a:xfrm>
          <a:prstGeom prst="roundRect">
            <a:avLst>
              <a:gd name="adj" fmla="val 5455"/>
            </a:avLst>
          </a:prstGeom>
          <a:solidFill>
            <a:srgbClr val="F2F2EE"/>
          </a:solidFill>
          <a:ln w="12700">
            <a:solidFill>
              <a:srgbClr val="F2F2EE"/>
            </a:solidFill>
            <a:prstDash val="solid"/>
          </a:ln>
        </p:spPr>
      </p:sp>
      <p:sp>
        <p:nvSpPr>
          <p:cNvPr id="31" name="Text 28"/>
          <p:cNvSpPr/>
          <p:nvPr/>
        </p:nvSpPr>
        <p:spPr>
          <a:xfrm>
            <a:off x="5394960" y="4709160"/>
            <a:ext cx="27432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spc="500" kern="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RENDERING</a:t>
            </a:r>
            <a:endParaRPr lang="en-US" sz="850" dirty="0"/>
          </a:p>
        </p:txBody>
      </p:sp>
      <p:sp>
        <p:nvSpPr>
          <p:cNvPr id="32" name="Text 29"/>
          <p:cNvSpPr/>
          <p:nvPr/>
        </p:nvSpPr>
        <p:spPr>
          <a:xfrm>
            <a:off x="5394960" y="4937760"/>
            <a:ext cx="384048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9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Always prefer the supplied SVGs at digital sizes. Use the highest-resolution PNG that comfortably exceeds the target width when SVG isn't supported (email clients, some slide software).</a:t>
            </a:r>
            <a:endParaRPr lang="en-US" sz="900" dirty="0"/>
          </a:p>
        </p:txBody>
      </p:sp>
      <p:sp>
        <p:nvSpPr>
          <p:cNvPr id="33" name="Text 30"/>
          <p:cNvSpPr/>
          <p:nvPr/>
        </p:nvSpPr>
        <p:spPr>
          <a:xfrm>
            <a:off x="685800" y="7360920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CLEAR SPACE &amp; MINIMUM SIZE</a:t>
            </a:r>
            <a:endParaRPr lang="en-US" sz="850" dirty="0"/>
          </a:p>
        </p:txBody>
      </p:sp>
      <p:sp>
        <p:nvSpPr>
          <p:cNvPr id="34" name="Text 31"/>
          <p:cNvSpPr/>
          <p:nvPr/>
        </p:nvSpPr>
        <p:spPr>
          <a:xfrm>
            <a:off x="5943600" y="7360920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06</a:t>
            </a:r>
            <a:endParaRPr lang="en-US" sz="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292608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05 · LOGO MISUSE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0" y="292608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2026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685800" y="777240"/>
            <a:ext cx="5486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5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WHAT NOT TO DO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685800" y="1051560"/>
            <a:ext cx="868680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200" b="1" spc="-30" kern="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Six ways the logo breaks. Please prevent all of them.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685800" y="2057400"/>
            <a:ext cx="2788920" cy="1920240"/>
          </a:xfrm>
          <a:prstGeom prst="roundRect">
            <a:avLst>
              <a:gd name="adj" fmla="val 2857"/>
            </a:avLst>
          </a:prstGeom>
          <a:solidFill>
            <a:srgbClr val="F2F2EE"/>
          </a:solidFill>
          <a:ln w="12700">
            <a:solidFill>
              <a:srgbClr val="F2F2EE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813816" y="2185416"/>
            <a:ext cx="685800" cy="219456"/>
          </a:xfrm>
          <a:prstGeom prst="roundRect">
            <a:avLst>
              <a:gd name="adj" fmla="val 12500"/>
            </a:avLst>
          </a:prstGeom>
          <a:solidFill>
            <a:srgbClr val="E48747"/>
          </a:solidFill>
          <a:ln w="12700">
            <a:solidFill>
              <a:srgbClr val="E4874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13816" y="2194560"/>
            <a:ext cx="685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DON'T</a:t>
            </a:r>
            <a:endParaRPr lang="en-US" sz="800" dirty="0"/>
          </a:p>
        </p:txBody>
      </p:sp>
      <p:pic>
        <p:nvPicPr>
          <p:cNvPr id="9" name="Image 0" descr="/home/claude/media-kit/logos/png/01_primary-color-on-light_2048w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480000">
            <a:off x="1074420" y="2770991"/>
            <a:ext cx="2011680" cy="493059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685800" y="4050792"/>
            <a:ext cx="2788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Don't skew, rotate, or distort the logo in any direction.</a:t>
            </a:r>
            <a:endParaRPr lang="en-US" sz="850" dirty="0"/>
          </a:p>
        </p:txBody>
      </p:sp>
      <p:sp>
        <p:nvSpPr>
          <p:cNvPr id="11" name="Shape 8"/>
          <p:cNvSpPr/>
          <p:nvPr/>
        </p:nvSpPr>
        <p:spPr>
          <a:xfrm>
            <a:off x="3611880" y="2057400"/>
            <a:ext cx="2788920" cy="1920240"/>
          </a:xfrm>
          <a:prstGeom prst="roundRect">
            <a:avLst>
              <a:gd name="adj" fmla="val 2857"/>
            </a:avLst>
          </a:prstGeom>
          <a:solidFill>
            <a:srgbClr val="7A3FBF"/>
          </a:solidFill>
          <a:ln w="12700">
            <a:solidFill>
              <a:srgbClr val="7A3FBF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3739896" y="2185416"/>
            <a:ext cx="685800" cy="219456"/>
          </a:xfrm>
          <a:prstGeom prst="roundRect">
            <a:avLst>
              <a:gd name="adj" fmla="val 12500"/>
            </a:avLst>
          </a:prstGeom>
          <a:solidFill>
            <a:srgbClr val="E48747"/>
          </a:solidFill>
          <a:ln w="12700">
            <a:solidFill>
              <a:srgbClr val="E4874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739896" y="2194560"/>
            <a:ext cx="685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DON'T</a:t>
            </a:r>
            <a:endParaRPr lang="en-US" sz="800" dirty="0"/>
          </a:p>
        </p:txBody>
      </p:sp>
      <p:pic>
        <p:nvPicPr>
          <p:cNvPr id="14" name="Image 1" descr="/home/claude/media-kit/logos/png/01_primary-color-on-light_2048w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770991"/>
            <a:ext cx="2011680" cy="493059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611880" y="4050792"/>
            <a:ext cx="2788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Don't place the primary logo on off-brand background colours.</a:t>
            </a:r>
            <a:endParaRPr lang="en-US" sz="850" dirty="0"/>
          </a:p>
        </p:txBody>
      </p:sp>
      <p:sp>
        <p:nvSpPr>
          <p:cNvPr id="16" name="Shape 12"/>
          <p:cNvSpPr/>
          <p:nvPr/>
        </p:nvSpPr>
        <p:spPr>
          <a:xfrm>
            <a:off x="6537960" y="2057400"/>
            <a:ext cx="2788920" cy="1920240"/>
          </a:xfrm>
          <a:prstGeom prst="roundRect">
            <a:avLst>
              <a:gd name="adj" fmla="val 2857"/>
            </a:avLst>
          </a:prstGeom>
          <a:solidFill>
            <a:srgbClr val="F2F2EE"/>
          </a:solidFill>
          <a:ln w="12700">
            <a:solidFill>
              <a:srgbClr val="F2F2EE"/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6665976" y="2185416"/>
            <a:ext cx="685800" cy="219456"/>
          </a:xfrm>
          <a:prstGeom prst="roundRect">
            <a:avLst>
              <a:gd name="adj" fmla="val 12500"/>
            </a:avLst>
          </a:prstGeom>
          <a:solidFill>
            <a:srgbClr val="E48747"/>
          </a:solidFill>
          <a:ln w="12700">
            <a:solidFill>
              <a:srgbClr val="E48747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6665976" y="2194560"/>
            <a:ext cx="685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DON'T</a:t>
            </a:r>
            <a:endParaRPr lang="en-US" sz="800" dirty="0"/>
          </a:p>
        </p:txBody>
      </p:sp>
      <p:pic>
        <p:nvPicPr>
          <p:cNvPr id="19" name="Image 2" descr="/home/claude/media-kit/logos/png/01_primary-color-on-light_2048w.png">    </p:cNvPr>
          <p:cNvPicPr>
            <a:picLocks noChangeAspect="1"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6926580" y="2770991"/>
            <a:ext cx="2011680" cy="493059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6537960" y="4050792"/>
            <a:ext cx="2788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Don't reduce opacity or apply filters. Use the supplied monochrome variants instead.</a:t>
            </a:r>
            <a:endParaRPr lang="en-US" sz="850" dirty="0"/>
          </a:p>
        </p:txBody>
      </p:sp>
      <p:sp>
        <p:nvSpPr>
          <p:cNvPr id="21" name="Shape 16"/>
          <p:cNvSpPr/>
          <p:nvPr/>
        </p:nvSpPr>
        <p:spPr>
          <a:xfrm>
            <a:off x="685800" y="4480560"/>
            <a:ext cx="2788920" cy="1920240"/>
          </a:xfrm>
          <a:prstGeom prst="roundRect">
            <a:avLst>
              <a:gd name="adj" fmla="val 2857"/>
            </a:avLst>
          </a:prstGeom>
          <a:solidFill>
            <a:srgbClr val="F2F2EE"/>
          </a:solidFill>
          <a:ln w="12700">
            <a:solidFill>
              <a:srgbClr val="F2F2EE"/>
            </a:solidFill>
            <a:prstDash val="solid"/>
          </a:ln>
        </p:spPr>
      </p:sp>
      <p:sp>
        <p:nvSpPr>
          <p:cNvPr id="22" name="Shape 17"/>
          <p:cNvSpPr/>
          <p:nvPr/>
        </p:nvSpPr>
        <p:spPr>
          <a:xfrm>
            <a:off x="813816" y="4608576"/>
            <a:ext cx="685800" cy="219456"/>
          </a:xfrm>
          <a:prstGeom prst="roundRect">
            <a:avLst>
              <a:gd name="adj" fmla="val 12500"/>
            </a:avLst>
          </a:prstGeom>
          <a:solidFill>
            <a:srgbClr val="E48747"/>
          </a:solidFill>
          <a:ln w="12700">
            <a:solidFill>
              <a:srgbClr val="E48747"/>
            </a:solidFill>
            <a:prstDash val="solid"/>
          </a:ln>
        </p:spPr>
      </p:sp>
      <p:sp>
        <p:nvSpPr>
          <p:cNvPr id="23" name="Text 18"/>
          <p:cNvSpPr/>
          <p:nvPr/>
        </p:nvSpPr>
        <p:spPr>
          <a:xfrm>
            <a:off x="813816" y="4617720"/>
            <a:ext cx="685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DON'T</a:t>
            </a:r>
            <a:endParaRPr lang="en-US" sz="800" dirty="0"/>
          </a:p>
        </p:txBody>
      </p:sp>
      <p:pic>
        <p:nvPicPr>
          <p:cNvPr id="24" name="Image 3" descr="/home/claude/media-kit/editable/assets/misuse-stretch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740" y="4663440"/>
            <a:ext cx="1463040" cy="1554480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685800" y="6473952"/>
            <a:ext cx="2788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Don't stretch. Always scale proportionally.</a:t>
            </a:r>
            <a:endParaRPr lang="en-US" sz="850" dirty="0"/>
          </a:p>
        </p:txBody>
      </p:sp>
      <p:sp>
        <p:nvSpPr>
          <p:cNvPr id="26" name="Shape 20"/>
          <p:cNvSpPr/>
          <p:nvPr/>
        </p:nvSpPr>
        <p:spPr>
          <a:xfrm>
            <a:off x="3611880" y="4480560"/>
            <a:ext cx="2788920" cy="1920240"/>
          </a:xfrm>
          <a:prstGeom prst="roundRect">
            <a:avLst>
              <a:gd name="adj" fmla="val 2857"/>
            </a:avLst>
          </a:prstGeom>
          <a:solidFill>
            <a:srgbClr val="F2F2EE"/>
          </a:solidFill>
          <a:ln w="12700">
            <a:solidFill>
              <a:srgbClr val="F2F2EE"/>
            </a:solidFill>
            <a:prstDash val="solid"/>
          </a:ln>
        </p:spPr>
      </p:sp>
      <p:sp>
        <p:nvSpPr>
          <p:cNvPr id="27" name="Shape 21"/>
          <p:cNvSpPr/>
          <p:nvPr/>
        </p:nvSpPr>
        <p:spPr>
          <a:xfrm>
            <a:off x="3739896" y="4608576"/>
            <a:ext cx="685800" cy="219456"/>
          </a:xfrm>
          <a:prstGeom prst="roundRect">
            <a:avLst>
              <a:gd name="adj" fmla="val 12500"/>
            </a:avLst>
          </a:prstGeom>
          <a:solidFill>
            <a:srgbClr val="E48747"/>
          </a:solidFill>
          <a:ln w="12700">
            <a:solidFill>
              <a:srgbClr val="E48747"/>
            </a:solidFill>
            <a:prstDash val="solid"/>
          </a:ln>
        </p:spPr>
      </p:sp>
      <p:sp>
        <p:nvSpPr>
          <p:cNvPr id="28" name="Text 22"/>
          <p:cNvSpPr/>
          <p:nvPr/>
        </p:nvSpPr>
        <p:spPr>
          <a:xfrm>
            <a:off x="3739896" y="4617720"/>
            <a:ext cx="685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DON'T</a:t>
            </a:r>
            <a:endParaRPr lang="en-US" sz="800" dirty="0"/>
          </a:p>
        </p:txBody>
      </p:sp>
      <p:pic>
        <p:nvPicPr>
          <p:cNvPr id="29" name="Image 4" descr="/home/claude/media-kit/logos/png/05_mark-only-color_1024p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424" y="5006340"/>
            <a:ext cx="637032" cy="868680"/>
          </a:xfrm>
          <a:prstGeom prst="rect">
            <a:avLst/>
          </a:prstGeom>
        </p:spPr>
      </p:pic>
      <p:sp>
        <p:nvSpPr>
          <p:cNvPr id="30" name="Text 23"/>
          <p:cNvSpPr/>
          <p:nvPr/>
        </p:nvSpPr>
        <p:spPr>
          <a:xfrm>
            <a:off x="4501896" y="5006340"/>
            <a:ext cx="173736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221F2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thElement</a:t>
            </a:r>
            <a:endParaRPr lang="en-US" sz="2400" dirty="0"/>
          </a:p>
        </p:txBody>
      </p:sp>
      <p:sp>
        <p:nvSpPr>
          <p:cNvPr id="31" name="Text 24"/>
          <p:cNvSpPr/>
          <p:nvPr/>
        </p:nvSpPr>
        <p:spPr>
          <a:xfrm>
            <a:off x="3611880" y="6473952"/>
            <a:ext cx="2788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Don't rebuild or retype the wordmark. Only use the supplied lock-up.</a:t>
            </a:r>
            <a:endParaRPr lang="en-US" sz="850" dirty="0"/>
          </a:p>
        </p:txBody>
      </p:sp>
      <p:sp>
        <p:nvSpPr>
          <p:cNvPr id="32" name="Shape 25"/>
          <p:cNvSpPr/>
          <p:nvPr/>
        </p:nvSpPr>
        <p:spPr>
          <a:xfrm>
            <a:off x="6537960" y="4480560"/>
            <a:ext cx="2788920" cy="1920240"/>
          </a:xfrm>
          <a:prstGeom prst="roundRect">
            <a:avLst>
              <a:gd name="adj" fmla="val 2857"/>
            </a:avLst>
          </a:prstGeom>
          <a:solidFill>
            <a:srgbClr val="F2F2EE"/>
          </a:solidFill>
          <a:ln w="12700">
            <a:solidFill>
              <a:srgbClr val="F2F2EE"/>
            </a:solidFill>
            <a:prstDash val="solid"/>
          </a:ln>
        </p:spPr>
      </p:sp>
      <p:sp>
        <p:nvSpPr>
          <p:cNvPr id="33" name="Shape 26"/>
          <p:cNvSpPr/>
          <p:nvPr/>
        </p:nvSpPr>
        <p:spPr>
          <a:xfrm>
            <a:off x="6665976" y="4608576"/>
            <a:ext cx="685800" cy="219456"/>
          </a:xfrm>
          <a:prstGeom prst="roundRect">
            <a:avLst>
              <a:gd name="adj" fmla="val 12500"/>
            </a:avLst>
          </a:prstGeom>
          <a:solidFill>
            <a:srgbClr val="E48747"/>
          </a:solidFill>
          <a:ln w="12700">
            <a:solidFill>
              <a:srgbClr val="E48747"/>
            </a:solidFill>
            <a:prstDash val="solid"/>
          </a:ln>
        </p:spPr>
      </p:sp>
      <p:sp>
        <p:nvSpPr>
          <p:cNvPr id="34" name="Text 27"/>
          <p:cNvSpPr/>
          <p:nvPr/>
        </p:nvSpPr>
        <p:spPr>
          <a:xfrm>
            <a:off x="6665976" y="4617720"/>
            <a:ext cx="685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DON'T</a:t>
            </a:r>
            <a:endParaRPr lang="en-US" sz="800" dirty="0"/>
          </a:p>
        </p:txBody>
      </p:sp>
      <p:pic>
        <p:nvPicPr>
          <p:cNvPr id="35" name="Image 5" descr="/home/claude/media-kit/editable/assets/misuse-recolor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6580" y="5194151"/>
            <a:ext cx="2011680" cy="493059"/>
          </a:xfrm>
          <a:prstGeom prst="rect">
            <a:avLst/>
          </a:prstGeom>
        </p:spPr>
      </p:pic>
      <p:sp>
        <p:nvSpPr>
          <p:cNvPr id="36" name="Text 28"/>
          <p:cNvSpPr/>
          <p:nvPr/>
        </p:nvSpPr>
        <p:spPr>
          <a:xfrm>
            <a:off x="6537960" y="6473952"/>
            <a:ext cx="2788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Don't recolour. The two-tone orange/cyan mark is fixed.</a:t>
            </a:r>
            <a:endParaRPr lang="en-US" sz="850" dirty="0"/>
          </a:p>
        </p:txBody>
      </p:sp>
      <p:sp>
        <p:nvSpPr>
          <p:cNvPr id="37" name="Text 29"/>
          <p:cNvSpPr/>
          <p:nvPr/>
        </p:nvSpPr>
        <p:spPr>
          <a:xfrm>
            <a:off x="685800" y="7360920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LOGO MISUSE</a:t>
            </a:r>
            <a:endParaRPr lang="en-US" sz="850" dirty="0"/>
          </a:p>
        </p:txBody>
      </p:sp>
      <p:sp>
        <p:nvSpPr>
          <p:cNvPr id="38" name="Text 30"/>
          <p:cNvSpPr/>
          <p:nvPr/>
        </p:nvSpPr>
        <p:spPr>
          <a:xfrm>
            <a:off x="5943600" y="7360920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07</a:t>
            </a:r>
            <a:endParaRPr lang="en-US" sz="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A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292608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06 · COLOUR PALETTE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0" y="292608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2026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685800" y="777240"/>
            <a:ext cx="5486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5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PALETTE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685800" y="1051560"/>
            <a:ext cx="868680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200" b="1" spc="-30" kern="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Five colours. Two lead. Three support.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85800" y="1600200"/>
            <a:ext cx="868680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05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Use the primaries as brand signal. Use the supporting colours to build hierarchy and legibility.</a:t>
            </a:r>
            <a:endParaRPr lang="en-US" sz="1050" dirty="0"/>
          </a:p>
        </p:txBody>
      </p:sp>
      <p:sp>
        <p:nvSpPr>
          <p:cNvPr id="7" name="Text 5"/>
          <p:cNvSpPr/>
          <p:nvPr/>
        </p:nvSpPr>
        <p:spPr>
          <a:xfrm>
            <a:off x="685800" y="210312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500" kern="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PRIMARY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685800" y="2377440"/>
            <a:ext cx="4251960" cy="1828800"/>
          </a:xfrm>
          <a:prstGeom prst="roundRect">
            <a:avLst>
              <a:gd name="adj" fmla="val 3000"/>
            </a:avLst>
          </a:prstGeom>
          <a:solidFill>
            <a:srgbClr val="1AA5DF"/>
          </a:solidFill>
          <a:ln w="12700">
            <a:solidFill>
              <a:srgbClr val="1AA5D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86968" y="2560320"/>
            <a:ext cx="3886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>
                    <a:alpha val="75000"/>
                  </a:srgbClr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PRIMARY · SIGNAL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886968" y="2816352"/>
            <a:ext cx="3886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8E Cyan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886968" y="3429000"/>
            <a:ext cx="640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>
                    <a:alpha val="70000"/>
                  </a:srgbClr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HEX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1508760" y="3429000"/>
            <a:ext cx="32461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#1AA5DF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886968" y="3593592"/>
            <a:ext cx="640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>
                    <a:alpha val="70000"/>
                  </a:srgbClr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RGB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1508760" y="3593592"/>
            <a:ext cx="32461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26 · 165 · 223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886968" y="3758184"/>
            <a:ext cx="640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>
                    <a:alpha val="70000"/>
                  </a:srgbClr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CMYK</a:t>
            </a:r>
            <a:endParaRPr lang="en-US" sz="800" dirty="0"/>
          </a:p>
        </p:txBody>
      </p:sp>
      <p:sp>
        <p:nvSpPr>
          <p:cNvPr id="16" name="Text 14"/>
          <p:cNvSpPr/>
          <p:nvPr/>
        </p:nvSpPr>
        <p:spPr>
          <a:xfrm>
            <a:off x="1508760" y="3758184"/>
            <a:ext cx="32461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88 · 26 · 0 · 13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886968" y="3922776"/>
            <a:ext cx="640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>
                    <a:alpha val="70000"/>
                  </a:srgbClr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Pantone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1508760" y="3922776"/>
            <a:ext cx="32461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2925 C (nearest)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5120640" y="2377440"/>
            <a:ext cx="4251960" cy="1828800"/>
          </a:xfrm>
          <a:prstGeom prst="roundRect">
            <a:avLst>
              <a:gd name="adj" fmla="val 3000"/>
            </a:avLst>
          </a:prstGeom>
          <a:solidFill>
            <a:srgbClr val="E48747"/>
          </a:solidFill>
          <a:ln w="12700">
            <a:solidFill>
              <a:srgbClr val="E48747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321808" y="2560320"/>
            <a:ext cx="3886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>
                    <a:alpha val="75000"/>
                  </a:srgbClr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PRIMARY · WARMTH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5321808" y="2816352"/>
            <a:ext cx="3886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8E Orange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5321808" y="3429000"/>
            <a:ext cx="640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>
                    <a:alpha val="70000"/>
                  </a:srgbClr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HEX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5943600" y="3429000"/>
            <a:ext cx="32461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#E48747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5321808" y="3593592"/>
            <a:ext cx="640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>
                    <a:alpha val="70000"/>
                  </a:srgbClr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RGB</a:t>
            </a:r>
            <a:endParaRPr lang="en-US" sz="800" dirty="0"/>
          </a:p>
        </p:txBody>
      </p:sp>
      <p:sp>
        <p:nvSpPr>
          <p:cNvPr id="25" name="Text 23"/>
          <p:cNvSpPr/>
          <p:nvPr/>
        </p:nvSpPr>
        <p:spPr>
          <a:xfrm>
            <a:off x="5943600" y="3593592"/>
            <a:ext cx="32461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228 · 135 · 71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5321808" y="3758184"/>
            <a:ext cx="640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>
                    <a:alpha val="70000"/>
                  </a:srgbClr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CMYK</a:t>
            </a:r>
            <a:endParaRPr lang="en-US" sz="800" dirty="0"/>
          </a:p>
        </p:txBody>
      </p:sp>
      <p:sp>
        <p:nvSpPr>
          <p:cNvPr id="27" name="Text 25"/>
          <p:cNvSpPr/>
          <p:nvPr/>
        </p:nvSpPr>
        <p:spPr>
          <a:xfrm>
            <a:off x="5943600" y="3758184"/>
            <a:ext cx="32461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 · 51 · 76 · 11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5321808" y="3922776"/>
            <a:ext cx="640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>
                    <a:alpha val="70000"/>
                  </a:srgbClr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Pantone</a:t>
            </a:r>
            <a:endParaRPr lang="en-US" sz="800" dirty="0"/>
          </a:p>
        </p:txBody>
      </p:sp>
      <p:sp>
        <p:nvSpPr>
          <p:cNvPr id="29" name="Text 27"/>
          <p:cNvSpPr/>
          <p:nvPr/>
        </p:nvSpPr>
        <p:spPr>
          <a:xfrm>
            <a:off x="5943600" y="3922776"/>
            <a:ext cx="32461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715 C (nearest)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685800" y="443484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500" kern="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SUPPORTING</a:t>
            </a:r>
            <a:endParaRPr lang="en-US" sz="900" dirty="0"/>
          </a:p>
        </p:txBody>
      </p:sp>
      <p:sp>
        <p:nvSpPr>
          <p:cNvPr id="31" name="Shape 29"/>
          <p:cNvSpPr/>
          <p:nvPr/>
        </p:nvSpPr>
        <p:spPr>
          <a:xfrm>
            <a:off x="685800" y="4709160"/>
            <a:ext cx="2788920" cy="1828800"/>
          </a:xfrm>
          <a:prstGeom prst="roundRect">
            <a:avLst>
              <a:gd name="adj" fmla="val 3000"/>
            </a:avLst>
          </a:prstGeom>
          <a:solidFill>
            <a:srgbClr val="221F20"/>
          </a:solidFill>
          <a:ln w="12700">
            <a:solidFill>
              <a:srgbClr val="221F20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886968" y="4892040"/>
            <a:ext cx="2423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>
                    <a:alpha val="75000"/>
                  </a:srgbClr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NEUTRAL · CANVAS</a:t>
            </a:r>
            <a:endParaRPr lang="en-US" sz="800" dirty="0"/>
          </a:p>
        </p:txBody>
      </p:sp>
      <p:sp>
        <p:nvSpPr>
          <p:cNvPr id="33" name="Text 31"/>
          <p:cNvSpPr/>
          <p:nvPr/>
        </p:nvSpPr>
        <p:spPr>
          <a:xfrm>
            <a:off x="886968" y="5148072"/>
            <a:ext cx="24231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Dark Neutral</a:t>
            </a:r>
            <a:endParaRPr lang="en-US" sz="1400" dirty="0"/>
          </a:p>
        </p:txBody>
      </p:sp>
      <p:sp>
        <p:nvSpPr>
          <p:cNvPr id="34" name="Text 32"/>
          <p:cNvSpPr/>
          <p:nvPr/>
        </p:nvSpPr>
        <p:spPr>
          <a:xfrm>
            <a:off x="886968" y="5760720"/>
            <a:ext cx="640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>
                    <a:alpha val="70000"/>
                  </a:srgbClr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HEX</a:t>
            </a:r>
            <a:endParaRPr lang="en-US" sz="800" dirty="0"/>
          </a:p>
        </p:txBody>
      </p:sp>
      <p:sp>
        <p:nvSpPr>
          <p:cNvPr id="35" name="Text 33"/>
          <p:cNvSpPr/>
          <p:nvPr/>
        </p:nvSpPr>
        <p:spPr>
          <a:xfrm>
            <a:off x="1508760" y="5760720"/>
            <a:ext cx="1783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#221F20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886968" y="5925312"/>
            <a:ext cx="640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>
                    <a:alpha val="70000"/>
                  </a:srgbClr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RGB</a:t>
            </a:r>
            <a:endParaRPr lang="en-US" sz="800" dirty="0"/>
          </a:p>
        </p:txBody>
      </p:sp>
      <p:sp>
        <p:nvSpPr>
          <p:cNvPr id="37" name="Text 35"/>
          <p:cNvSpPr/>
          <p:nvPr/>
        </p:nvSpPr>
        <p:spPr>
          <a:xfrm>
            <a:off x="1508760" y="5925312"/>
            <a:ext cx="1783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34 · 31 · 32</a:t>
            </a:r>
            <a:endParaRPr lang="en-US" sz="900" dirty="0"/>
          </a:p>
        </p:txBody>
      </p:sp>
      <p:sp>
        <p:nvSpPr>
          <p:cNvPr id="38" name="Text 36"/>
          <p:cNvSpPr/>
          <p:nvPr/>
        </p:nvSpPr>
        <p:spPr>
          <a:xfrm>
            <a:off x="886968" y="6089904"/>
            <a:ext cx="640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>
                    <a:alpha val="70000"/>
                  </a:srgbClr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CMYK</a:t>
            </a:r>
            <a:endParaRPr lang="en-US" sz="800" dirty="0"/>
          </a:p>
        </p:txBody>
      </p:sp>
      <p:sp>
        <p:nvSpPr>
          <p:cNvPr id="39" name="Text 37"/>
          <p:cNvSpPr/>
          <p:nvPr/>
        </p:nvSpPr>
        <p:spPr>
          <a:xfrm>
            <a:off x="1508760" y="6089904"/>
            <a:ext cx="1783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 · 9 · 6 · 87</a:t>
            </a:r>
            <a:endParaRPr lang="en-US" sz="900" dirty="0"/>
          </a:p>
        </p:txBody>
      </p:sp>
      <p:sp>
        <p:nvSpPr>
          <p:cNvPr id="40" name="Shape 38"/>
          <p:cNvSpPr/>
          <p:nvPr/>
        </p:nvSpPr>
        <p:spPr>
          <a:xfrm>
            <a:off x="3611880" y="4709160"/>
            <a:ext cx="2788920" cy="1828800"/>
          </a:xfrm>
          <a:prstGeom prst="roundRect">
            <a:avLst>
              <a:gd name="adj" fmla="val 3000"/>
            </a:avLst>
          </a:prstGeom>
          <a:solidFill>
            <a:srgbClr val="F4E9C1"/>
          </a:solidFill>
          <a:ln w="12700">
            <a:solidFill>
              <a:srgbClr val="F4E9C1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3813048" y="4892040"/>
            <a:ext cx="2423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221F20">
                    <a:alpha val="75000"/>
                  </a:srgbClr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NEUTRAL · EDITORIAL</a:t>
            </a:r>
            <a:endParaRPr lang="en-US" sz="800" dirty="0"/>
          </a:p>
        </p:txBody>
      </p:sp>
      <p:sp>
        <p:nvSpPr>
          <p:cNvPr id="42" name="Text 40"/>
          <p:cNvSpPr/>
          <p:nvPr/>
        </p:nvSpPr>
        <p:spPr>
          <a:xfrm>
            <a:off x="3813048" y="5148072"/>
            <a:ext cx="24231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Warm Cream</a:t>
            </a:r>
            <a:endParaRPr lang="en-US" sz="1400" dirty="0"/>
          </a:p>
        </p:txBody>
      </p:sp>
      <p:sp>
        <p:nvSpPr>
          <p:cNvPr id="43" name="Text 41"/>
          <p:cNvSpPr/>
          <p:nvPr/>
        </p:nvSpPr>
        <p:spPr>
          <a:xfrm>
            <a:off x="3813048" y="5760720"/>
            <a:ext cx="640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221F20">
                    <a:alpha val="70000"/>
                  </a:srgbClr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HEX</a:t>
            </a:r>
            <a:endParaRPr lang="en-US" sz="800" dirty="0"/>
          </a:p>
        </p:txBody>
      </p:sp>
      <p:sp>
        <p:nvSpPr>
          <p:cNvPr id="44" name="Text 42"/>
          <p:cNvSpPr/>
          <p:nvPr/>
        </p:nvSpPr>
        <p:spPr>
          <a:xfrm>
            <a:off x="4434840" y="5760720"/>
            <a:ext cx="1783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#F4E9C1</a:t>
            </a:r>
            <a:endParaRPr lang="en-US" sz="900" dirty="0"/>
          </a:p>
        </p:txBody>
      </p:sp>
      <p:sp>
        <p:nvSpPr>
          <p:cNvPr id="45" name="Text 43"/>
          <p:cNvSpPr/>
          <p:nvPr/>
        </p:nvSpPr>
        <p:spPr>
          <a:xfrm>
            <a:off x="3813048" y="5925312"/>
            <a:ext cx="640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221F20">
                    <a:alpha val="70000"/>
                  </a:srgbClr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RGB</a:t>
            </a:r>
            <a:endParaRPr lang="en-US" sz="800" dirty="0"/>
          </a:p>
        </p:txBody>
      </p:sp>
      <p:sp>
        <p:nvSpPr>
          <p:cNvPr id="46" name="Text 44"/>
          <p:cNvSpPr/>
          <p:nvPr/>
        </p:nvSpPr>
        <p:spPr>
          <a:xfrm>
            <a:off x="4434840" y="5925312"/>
            <a:ext cx="1783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244 · 233 · 193</a:t>
            </a:r>
            <a:endParaRPr lang="en-US" sz="900" dirty="0"/>
          </a:p>
        </p:txBody>
      </p:sp>
      <p:sp>
        <p:nvSpPr>
          <p:cNvPr id="47" name="Text 45"/>
          <p:cNvSpPr/>
          <p:nvPr/>
        </p:nvSpPr>
        <p:spPr>
          <a:xfrm>
            <a:off x="3813048" y="6089904"/>
            <a:ext cx="640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221F20">
                    <a:alpha val="70000"/>
                  </a:srgbClr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CMYK</a:t>
            </a:r>
            <a:endParaRPr lang="en-US" sz="800" dirty="0"/>
          </a:p>
        </p:txBody>
      </p:sp>
      <p:sp>
        <p:nvSpPr>
          <p:cNvPr id="48" name="Text 46"/>
          <p:cNvSpPr/>
          <p:nvPr/>
        </p:nvSpPr>
        <p:spPr>
          <a:xfrm>
            <a:off x="4434840" y="6089904"/>
            <a:ext cx="1783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4 · 6 · 26 · 0</a:t>
            </a:r>
            <a:endParaRPr lang="en-US" sz="900" dirty="0"/>
          </a:p>
        </p:txBody>
      </p:sp>
      <p:sp>
        <p:nvSpPr>
          <p:cNvPr id="49" name="Shape 47"/>
          <p:cNvSpPr/>
          <p:nvPr/>
        </p:nvSpPr>
        <p:spPr>
          <a:xfrm>
            <a:off x="6537960" y="4709160"/>
            <a:ext cx="2788920" cy="1828800"/>
          </a:xfrm>
          <a:prstGeom prst="roundRect">
            <a:avLst>
              <a:gd name="adj" fmla="val 3000"/>
            </a:avLst>
          </a:prstGeom>
          <a:solidFill>
            <a:srgbClr val="9AA5AD"/>
          </a:solidFill>
          <a:ln w="12700">
            <a:solidFill>
              <a:srgbClr val="9AA5AD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6739128" y="4892040"/>
            <a:ext cx="2423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>
                    <a:alpha val="75000"/>
                  </a:srgbClr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NEUTRAL · SUPPORT</a:t>
            </a:r>
            <a:endParaRPr lang="en-US" sz="800" dirty="0"/>
          </a:p>
        </p:txBody>
      </p:sp>
      <p:sp>
        <p:nvSpPr>
          <p:cNvPr id="51" name="Text 49"/>
          <p:cNvSpPr/>
          <p:nvPr/>
        </p:nvSpPr>
        <p:spPr>
          <a:xfrm>
            <a:off x="6739128" y="5148072"/>
            <a:ext cx="24231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Cool Gray</a:t>
            </a:r>
            <a:endParaRPr lang="en-US" sz="1400" dirty="0"/>
          </a:p>
        </p:txBody>
      </p:sp>
      <p:sp>
        <p:nvSpPr>
          <p:cNvPr id="52" name="Text 50"/>
          <p:cNvSpPr/>
          <p:nvPr/>
        </p:nvSpPr>
        <p:spPr>
          <a:xfrm>
            <a:off x="6739128" y="5760720"/>
            <a:ext cx="640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>
                    <a:alpha val="70000"/>
                  </a:srgbClr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HEX</a:t>
            </a:r>
            <a:endParaRPr lang="en-US" sz="800" dirty="0"/>
          </a:p>
        </p:txBody>
      </p:sp>
      <p:sp>
        <p:nvSpPr>
          <p:cNvPr id="53" name="Text 51"/>
          <p:cNvSpPr/>
          <p:nvPr/>
        </p:nvSpPr>
        <p:spPr>
          <a:xfrm>
            <a:off x="7360920" y="5760720"/>
            <a:ext cx="1783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#9AA5AD</a:t>
            </a:r>
            <a:endParaRPr lang="en-US" sz="900" dirty="0"/>
          </a:p>
        </p:txBody>
      </p:sp>
      <p:sp>
        <p:nvSpPr>
          <p:cNvPr id="54" name="Text 52"/>
          <p:cNvSpPr/>
          <p:nvPr/>
        </p:nvSpPr>
        <p:spPr>
          <a:xfrm>
            <a:off x="6739128" y="5925312"/>
            <a:ext cx="640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>
                    <a:alpha val="70000"/>
                  </a:srgbClr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RGB</a:t>
            </a:r>
            <a:endParaRPr lang="en-US" sz="800" dirty="0"/>
          </a:p>
        </p:txBody>
      </p:sp>
      <p:sp>
        <p:nvSpPr>
          <p:cNvPr id="55" name="Text 53"/>
          <p:cNvSpPr/>
          <p:nvPr/>
        </p:nvSpPr>
        <p:spPr>
          <a:xfrm>
            <a:off x="7360920" y="5925312"/>
            <a:ext cx="1783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154 · 165 · 173</a:t>
            </a:r>
            <a:endParaRPr lang="en-US" sz="900" dirty="0"/>
          </a:p>
        </p:txBody>
      </p:sp>
      <p:sp>
        <p:nvSpPr>
          <p:cNvPr id="56" name="Text 54"/>
          <p:cNvSpPr/>
          <p:nvPr/>
        </p:nvSpPr>
        <p:spPr>
          <a:xfrm>
            <a:off x="6739128" y="6089904"/>
            <a:ext cx="640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>
                    <a:alpha val="70000"/>
                  </a:srgbClr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CMYK</a:t>
            </a:r>
            <a:endParaRPr lang="en-US" sz="800" dirty="0"/>
          </a:p>
        </p:txBody>
      </p:sp>
      <p:sp>
        <p:nvSpPr>
          <p:cNvPr id="57" name="Text 55"/>
          <p:cNvSpPr/>
          <p:nvPr/>
        </p:nvSpPr>
        <p:spPr>
          <a:xfrm>
            <a:off x="7360920" y="6089904"/>
            <a:ext cx="1783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41 · 27 · 24 · 5</a:t>
            </a:r>
            <a:endParaRPr lang="en-US" sz="900" dirty="0"/>
          </a:p>
        </p:txBody>
      </p:sp>
      <p:sp>
        <p:nvSpPr>
          <p:cNvPr id="58" name="Text 56"/>
          <p:cNvSpPr/>
          <p:nvPr/>
        </p:nvSpPr>
        <p:spPr>
          <a:xfrm>
            <a:off x="685800" y="7360920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COLOUR PALETTE</a:t>
            </a:r>
            <a:endParaRPr lang="en-US" sz="850" dirty="0"/>
          </a:p>
        </p:txBody>
      </p:sp>
      <p:sp>
        <p:nvSpPr>
          <p:cNvPr id="59" name="Text 57"/>
          <p:cNvSpPr/>
          <p:nvPr/>
        </p:nvSpPr>
        <p:spPr>
          <a:xfrm>
            <a:off x="5943600" y="7360920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08</a:t>
            </a:r>
            <a:endParaRPr lang="en-US" sz="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221F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292608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07 · COLOUR IN APPLICATION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943600" y="292608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2026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685800" y="777240"/>
            <a:ext cx="5486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5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RATIOS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685800" y="1051560"/>
            <a:ext cx="411480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200" b="1" spc="-30" kern="0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Dark canvas leads. Cyan signals. Orange punctuates.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685800" y="2286000"/>
            <a:ext cx="365760" cy="36576"/>
          </a:xfrm>
          <a:prstGeom prst="rect">
            <a:avLst/>
          </a:prstGeom>
          <a:solidFill>
            <a:srgbClr val="1AA5DF"/>
          </a:solidFill>
          <a:ln w="12700">
            <a:solidFill>
              <a:srgbClr val="1AA5D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85800" y="2468880"/>
            <a:ext cx="411480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000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Our brand feels editorial, not corporate. Most of our surfaces — social posts, decks, event backdrops — start from the dark canvas or the warm cream. Cyan carries the brand's primary signal: bold hooks, key numbers, links. Orange punctuates — it's the accent, never the base.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685800" y="4206240"/>
            <a:ext cx="2263140" cy="457200"/>
          </a:xfrm>
          <a:prstGeom prst="rect">
            <a:avLst/>
          </a:prstGeom>
          <a:solidFill>
            <a:srgbClr val="221F20"/>
          </a:solidFill>
          <a:ln w="9525">
            <a:solidFill>
              <a:srgbClr val="444444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2948940" y="4206240"/>
            <a:ext cx="1028700" cy="457200"/>
          </a:xfrm>
          <a:prstGeom prst="rect">
            <a:avLst/>
          </a:prstGeom>
          <a:solidFill>
            <a:srgbClr val="F4E9C1"/>
          </a:solidFill>
          <a:ln w="12700">
            <a:solidFill>
              <a:srgbClr val="F4E9C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3977640" y="4206240"/>
            <a:ext cx="617220" cy="457200"/>
          </a:xfrm>
          <a:prstGeom prst="rect">
            <a:avLst/>
          </a:prstGeom>
          <a:solidFill>
            <a:srgbClr val="1AA5DF"/>
          </a:solidFill>
          <a:ln w="12700">
            <a:solidFill>
              <a:srgbClr val="1AA5DF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94860" y="4206240"/>
            <a:ext cx="205740" cy="457200"/>
          </a:xfrm>
          <a:prstGeom prst="rect">
            <a:avLst/>
          </a:prstGeom>
          <a:solidFill>
            <a:srgbClr val="E48747"/>
          </a:solidFill>
          <a:ln w="12700">
            <a:solidFill>
              <a:srgbClr val="E48747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85800" y="4709160"/>
            <a:ext cx="1005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Dark · 55%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2057400" y="4709160"/>
            <a:ext cx="1005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Cream · 25%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3337560" y="4709160"/>
            <a:ext cx="1005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Cyan · 15%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4114800" y="4709160"/>
            <a:ext cx="1005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Orange · 5%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5257800" y="777240"/>
            <a:ext cx="5486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500" kern="0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LEGIBILITY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5257800" y="1051560"/>
            <a:ext cx="411480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200" b="1" spc="-30" kern="0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Approved text-on-background pairs.</a:t>
            </a:r>
            <a:endParaRPr lang="en-US" sz="2200" dirty="0"/>
          </a:p>
        </p:txBody>
      </p:sp>
      <p:sp>
        <p:nvSpPr>
          <p:cNvPr id="18" name="Shape 16"/>
          <p:cNvSpPr/>
          <p:nvPr/>
        </p:nvSpPr>
        <p:spPr>
          <a:xfrm>
            <a:off x="5257800" y="2286000"/>
            <a:ext cx="365760" cy="36576"/>
          </a:xfrm>
          <a:prstGeom prst="rect">
            <a:avLst/>
          </a:prstGeom>
          <a:solidFill>
            <a:srgbClr val="E48747"/>
          </a:solidFill>
          <a:ln w="12700">
            <a:solidFill>
              <a:srgbClr val="E48747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257800" y="2514600"/>
            <a:ext cx="1965960" cy="960120"/>
          </a:xfrm>
          <a:prstGeom prst="roundRect">
            <a:avLst>
              <a:gd name="adj" fmla="val 4762"/>
            </a:avLst>
          </a:prstGeom>
          <a:solidFill>
            <a:srgbClr val="221F20"/>
          </a:solidFill>
          <a:ln w="9525">
            <a:solidFill>
              <a:srgbClr val="444444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394960" y="2642616"/>
            <a:ext cx="169164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Cream on Dark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5394960" y="3017520"/>
            <a:ext cx="169164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dirty="0">
                <a:solidFill>
                  <a:srgbClr val="F4E9C1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Long-form body copy.</a:t>
            </a:r>
            <a:endParaRPr lang="en-US" sz="900" dirty="0"/>
          </a:p>
        </p:txBody>
      </p:sp>
      <p:sp>
        <p:nvSpPr>
          <p:cNvPr id="22" name="Shape 20"/>
          <p:cNvSpPr/>
          <p:nvPr/>
        </p:nvSpPr>
        <p:spPr>
          <a:xfrm>
            <a:off x="7315200" y="2514600"/>
            <a:ext cx="1965960" cy="960120"/>
          </a:xfrm>
          <a:prstGeom prst="roundRect">
            <a:avLst>
              <a:gd name="adj" fmla="val 4762"/>
            </a:avLst>
          </a:prstGeom>
          <a:solidFill>
            <a:srgbClr val="F4E9C1"/>
          </a:solidFill>
          <a:ln w="9525">
            <a:solidFill>
              <a:srgbClr val="F4E9C1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452360" y="2642616"/>
            <a:ext cx="169164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Dark on Cream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7452360" y="3017520"/>
            <a:ext cx="169164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Editorial layouts.</a:t>
            </a:r>
            <a:endParaRPr lang="en-US" sz="900" dirty="0"/>
          </a:p>
        </p:txBody>
      </p:sp>
      <p:sp>
        <p:nvSpPr>
          <p:cNvPr id="25" name="Shape 23"/>
          <p:cNvSpPr/>
          <p:nvPr/>
        </p:nvSpPr>
        <p:spPr>
          <a:xfrm>
            <a:off x="5257800" y="3566160"/>
            <a:ext cx="1965960" cy="960120"/>
          </a:xfrm>
          <a:prstGeom prst="roundRect">
            <a:avLst>
              <a:gd name="adj" fmla="val 4762"/>
            </a:avLst>
          </a:prstGeom>
          <a:solidFill>
            <a:srgbClr val="221F20"/>
          </a:solidFill>
          <a:ln w="9525">
            <a:solidFill>
              <a:srgbClr val="444444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5394960" y="3694176"/>
            <a:ext cx="169164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1AA5D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Cyan on Dark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5394960" y="4069080"/>
            <a:ext cx="169164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Headlines, hooks, links.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7315200" y="3566160"/>
            <a:ext cx="1965960" cy="960120"/>
          </a:xfrm>
          <a:prstGeom prst="roundRect">
            <a:avLst>
              <a:gd name="adj" fmla="val 4762"/>
            </a:avLst>
          </a:prstGeom>
          <a:solidFill>
            <a:srgbClr val="FFFFFF"/>
          </a:solidFill>
          <a:ln w="9525">
            <a:solidFill>
              <a:srgbClr val="FFFFFF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7452360" y="3694176"/>
            <a:ext cx="169164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221F2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Dark on White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7452360" y="4069080"/>
            <a:ext cx="169164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dirty="0">
                <a:solidFill>
                  <a:srgbClr val="666666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Reports, documents.</a:t>
            </a:r>
            <a:endParaRPr lang="en-US" sz="900" dirty="0"/>
          </a:p>
        </p:txBody>
      </p:sp>
      <p:sp>
        <p:nvSpPr>
          <p:cNvPr id="31" name="Shape 29"/>
          <p:cNvSpPr/>
          <p:nvPr/>
        </p:nvSpPr>
        <p:spPr>
          <a:xfrm>
            <a:off x="5257800" y="4617720"/>
            <a:ext cx="1965960" cy="960120"/>
          </a:xfrm>
          <a:prstGeom prst="roundRect">
            <a:avLst>
              <a:gd name="adj" fmla="val 4762"/>
            </a:avLst>
          </a:prstGeom>
          <a:solidFill>
            <a:srgbClr val="1AA5DF"/>
          </a:solidFill>
          <a:ln w="9525">
            <a:solidFill>
              <a:srgbClr val="1AA5DF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5394960" y="4745736"/>
            <a:ext cx="169164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White on Cyan</a:t>
            </a:r>
            <a:endParaRPr lang="en-US" sz="1300" dirty="0"/>
          </a:p>
        </p:txBody>
      </p:sp>
      <p:sp>
        <p:nvSpPr>
          <p:cNvPr id="33" name="Text 31"/>
          <p:cNvSpPr/>
          <p:nvPr/>
        </p:nvSpPr>
        <p:spPr>
          <a:xfrm>
            <a:off x="5394960" y="5120640"/>
            <a:ext cx="169164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CTAs, badges.</a:t>
            </a:r>
            <a:endParaRPr lang="en-US" sz="900" dirty="0"/>
          </a:p>
        </p:txBody>
      </p:sp>
      <p:sp>
        <p:nvSpPr>
          <p:cNvPr id="34" name="Shape 32"/>
          <p:cNvSpPr/>
          <p:nvPr/>
        </p:nvSpPr>
        <p:spPr>
          <a:xfrm>
            <a:off x="7315200" y="4617720"/>
            <a:ext cx="1965960" cy="960120"/>
          </a:xfrm>
          <a:prstGeom prst="roundRect">
            <a:avLst>
              <a:gd name="adj" fmla="val 4762"/>
            </a:avLst>
          </a:prstGeom>
          <a:solidFill>
            <a:srgbClr val="E48747"/>
          </a:solidFill>
          <a:ln w="9525">
            <a:solidFill>
              <a:srgbClr val="E48747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7452360" y="4745736"/>
            <a:ext cx="169164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White on Orange</a:t>
            </a:r>
            <a:endParaRPr lang="en-US" sz="1300" dirty="0"/>
          </a:p>
        </p:txBody>
      </p:sp>
      <p:sp>
        <p:nvSpPr>
          <p:cNvPr id="36" name="Text 34"/>
          <p:cNvSpPr/>
          <p:nvPr/>
        </p:nvSpPr>
        <p:spPr>
          <a:xfrm>
            <a:off x="7452360" y="5120640"/>
            <a:ext cx="169164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Alert / accent chips.</a:t>
            </a:r>
            <a:endParaRPr lang="en-US" sz="900" dirty="0"/>
          </a:p>
        </p:txBody>
      </p:sp>
      <p:sp>
        <p:nvSpPr>
          <p:cNvPr id="37" name="Text 35"/>
          <p:cNvSpPr/>
          <p:nvPr/>
        </p:nvSpPr>
        <p:spPr>
          <a:xfrm>
            <a:off x="685800" y="7360920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COLOUR IN APPLICATION</a:t>
            </a:r>
            <a:endParaRPr lang="en-US" sz="850" dirty="0"/>
          </a:p>
        </p:txBody>
      </p:sp>
      <p:sp>
        <p:nvSpPr>
          <p:cNvPr id="38" name="Text 36"/>
          <p:cNvSpPr/>
          <p:nvPr/>
        </p:nvSpPr>
        <p:spPr>
          <a:xfrm>
            <a:off x="5943600" y="7360920"/>
            <a:ext cx="3429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spc="300" kern="0" dirty="0">
                <a:solidFill>
                  <a:srgbClr val="9AA5AD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09</a:t>
            </a:r>
            <a:endParaRPr lang="en-US" sz="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8thElement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8thElement — Brand Book</dc:title>
  <dc:subject>PptxGenJS Presentation</dc:subject>
  <dc:creator>8thElement</dc:creator>
  <cp:lastModifiedBy>8thElement</cp:lastModifiedBy>
  <cp:revision>1</cp:revision>
  <dcterms:created xsi:type="dcterms:W3CDTF">2026-07-06T15:41:01Z</dcterms:created>
  <dcterms:modified xsi:type="dcterms:W3CDTF">2026-07-06T15:41:01Z</dcterms:modified>
</cp:coreProperties>
</file>